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55" r:id="rId5"/>
    <p:sldId id="366" r:id="rId6"/>
    <p:sldId id="365" r:id="rId7"/>
    <p:sldId id="367" r:id="rId8"/>
    <p:sldId id="368" r:id="rId9"/>
    <p:sldId id="363" r:id="rId10"/>
    <p:sldId id="371" r:id="rId11"/>
    <p:sldId id="372" r:id="rId12"/>
    <p:sldId id="373" r:id="rId13"/>
    <p:sldId id="374" r:id="rId14"/>
    <p:sldId id="360" r:id="rId15"/>
    <p:sldId id="3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31FF04-4673-A42A-4A32-E07670BE4F87}" name="Conor Stephen Donoghue" initials="CSD" userId="S::csdonoghue@uclan.ac.uk::568c9205-df32-42fc-a99e-b0469e6447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4A"/>
    <a:srgbClr val="C66A52"/>
    <a:srgbClr val="092A3E"/>
    <a:srgbClr val="000000"/>
    <a:srgbClr val="022161"/>
    <a:srgbClr val="45C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53C8B-0FDA-4F7F-902C-F66691D1310D}" v="5" dt="2024-08-29T13:47:19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Morton" userId="df989141-b1ef-40eb-8779-824d8ba8ec0b" providerId="ADAL" clId="{0E753C8B-0FDA-4F7F-902C-F66691D1310D}"/>
    <pc:docChg chg="custSel delSld modSld">
      <pc:chgData name="Andrew Morton" userId="df989141-b1ef-40eb-8779-824d8ba8ec0b" providerId="ADAL" clId="{0E753C8B-0FDA-4F7F-902C-F66691D1310D}" dt="2024-08-29T13:57:22.142" v="1052" actId="20577"/>
      <pc:docMkLst>
        <pc:docMk/>
      </pc:docMkLst>
      <pc:sldChg chg="modSp mod">
        <pc:chgData name="Andrew Morton" userId="df989141-b1ef-40eb-8779-824d8ba8ec0b" providerId="ADAL" clId="{0E753C8B-0FDA-4F7F-902C-F66691D1310D}" dt="2024-08-29T11:19:37.266" v="3" actId="20577"/>
        <pc:sldMkLst>
          <pc:docMk/>
          <pc:sldMk cId="2325408978" sldId="355"/>
        </pc:sldMkLst>
        <pc:spChg chg="mod">
          <ac:chgData name="Andrew Morton" userId="df989141-b1ef-40eb-8779-824d8ba8ec0b" providerId="ADAL" clId="{0E753C8B-0FDA-4F7F-902C-F66691D1310D}" dt="2024-08-29T11:19:37.266" v="3" actId="20577"/>
          <ac:spMkLst>
            <pc:docMk/>
            <pc:sldMk cId="2325408978" sldId="355"/>
            <ac:spMk id="3" creationId="{01E1962D-9415-430B-5E55-85A29C2C10A7}"/>
          </ac:spMkLst>
        </pc:spChg>
      </pc:sldChg>
      <pc:sldChg chg="modSp mod">
        <pc:chgData name="Andrew Morton" userId="df989141-b1ef-40eb-8779-824d8ba8ec0b" providerId="ADAL" clId="{0E753C8B-0FDA-4F7F-902C-F66691D1310D}" dt="2024-08-29T13:35:02.854" v="335" actId="20577"/>
        <pc:sldMkLst>
          <pc:docMk/>
          <pc:sldMk cId="663614338" sldId="363"/>
        </pc:sldMkLst>
        <pc:spChg chg="mod">
          <ac:chgData name="Andrew Morton" userId="df989141-b1ef-40eb-8779-824d8ba8ec0b" providerId="ADAL" clId="{0E753C8B-0FDA-4F7F-902C-F66691D1310D}" dt="2024-08-29T11:30:38.931" v="85" actId="20577"/>
          <ac:spMkLst>
            <pc:docMk/>
            <pc:sldMk cId="663614338" sldId="363"/>
            <ac:spMk id="3" creationId="{D07B6B72-B399-87EB-D35A-D7EDD00AA022}"/>
          </ac:spMkLst>
        </pc:spChg>
        <pc:spChg chg="mod">
          <ac:chgData name="Andrew Morton" userId="df989141-b1ef-40eb-8779-824d8ba8ec0b" providerId="ADAL" clId="{0E753C8B-0FDA-4F7F-902C-F66691D1310D}" dt="2024-08-29T13:35:02.854" v="335" actId="20577"/>
          <ac:spMkLst>
            <pc:docMk/>
            <pc:sldMk cId="663614338" sldId="363"/>
            <ac:spMk id="11" creationId="{6C4E9198-58EB-0F4D-49E8-7E2485A23716}"/>
          </ac:spMkLst>
        </pc:spChg>
      </pc:sldChg>
      <pc:sldChg chg="modSp mod">
        <pc:chgData name="Andrew Morton" userId="df989141-b1ef-40eb-8779-824d8ba8ec0b" providerId="ADAL" clId="{0E753C8B-0FDA-4F7F-902C-F66691D1310D}" dt="2024-08-29T11:28:32.944" v="56" actId="20577"/>
        <pc:sldMkLst>
          <pc:docMk/>
          <pc:sldMk cId="1717399651" sldId="366"/>
        </pc:sldMkLst>
        <pc:graphicFrameChg chg="modGraphic">
          <ac:chgData name="Andrew Morton" userId="df989141-b1ef-40eb-8779-824d8ba8ec0b" providerId="ADAL" clId="{0E753C8B-0FDA-4F7F-902C-F66691D1310D}" dt="2024-08-29T11:28:32.944" v="56" actId="20577"/>
          <ac:graphicFrameMkLst>
            <pc:docMk/>
            <pc:sldMk cId="1717399651" sldId="366"/>
            <ac:graphicFrameMk id="4" creationId="{C819CF3C-DA8B-6EFE-7A69-3739B5472E4B}"/>
          </ac:graphicFrameMkLst>
        </pc:graphicFrameChg>
      </pc:sldChg>
      <pc:sldChg chg="modSp mod">
        <pc:chgData name="Andrew Morton" userId="df989141-b1ef-40eb-8779-824d8ba8ec0b" providerId="ADAL" clId="{0E753C8B-0FDA-4F7F-902C-F66691D1310D}" dt="2024-08-29T11:30:16.002" v="81" actId="20577"/>
        <pc:sldMkLst>
          <pc:docMk/>
          <pc:sldMk cId="2222035318" sldId="367"/>
        </pc:sldMkLst>
        <pc:graphicFrameChg chg="modGraphic">
          <ac:chgData name="Andrew Morton" userId="df989141-b1ef-40eb-8779-824d8ba8ec0b" providerId="ADAL" clId="{0E753C8B-0FDA-4F7F-902C-F66691D1310D}" dt="2024-08-29T11:30:16.002" v="81" actId="20577"/>
          <ac:graphicFrameMkLst>
            <pc:docMk/>
            <pc:sldMk cId="2222035318" sldId="367"/>
            <ac:graphicFrameMk id="4" creationId="{82967EB5-3205-038E-1D8C-F07E5B0242E1}"/>
          </ac:graphicFrameMkLst>
        </pc:graphicFrameChg>
      </pc:sldChg>
      <pc:sldChg chg="modSp del mod">
        <pc:chgData name="Andrew Morton" userId="df989141-b1ef-40eb-8779-824d8ba8ec0b" providerId="ADAL" clId="{0E753C8B-0FDA-4F7F-902C-F66691D1310D}" dt="2024-08-29T13:35:48.768" v="336" actId="47"/>
        <pc:sldMkLst>
          <pc:docMk/>
          <pc:sldMk cId="3134738074" sldId="370"/>
        </pc:sldMkLst>
        <pc:spChg chg="mod">
          <ac:chgData name="Andrew Morton" userId="df989141-b1ef-40eb-8779-824d8ba8ec0b" providerId="ADAL" clId="{0E753C8B-0FDA-4F7F-902C-F66691D1310D}" dt="2024-08-29T11:30:58.043" v="89" actId="20577"/>
          <ac:spMkLst>
            <pc:docMk/>
            <pc:sldMk cId="3134738074" sldId="370"/>
            <ac:spMk id="3" creationId="{D07B6B72-B399-87EB-D35A-D7EDD00AA022}"/>
          </ac:spMkLst>
        </pc:spChg>
      </pc:sldChg>
      <pc:sldChg chg="addSp delSp modSp mod">
        <pc:chgData name="Andrew Morton" userId="df989141-b1ef-40eb-8779-824d8ba8ec0b" providerId="ADAL" clId="{0E753C8B-0FDA-4F7F-902C-F66691D1310D}" dt="2024-08-29T13:38:08.479" v="368" actId="20577"/>
        <pc:sldMkLst>
          <pc:docMk/>
          <pc:sldMk cId="1952868190" sldId="372"/>
        </pc:sldMkLst>
        <pc:spChg chg="mod">
          <ac:chgData name="Andrew Morton" userId="df989141-b1ef-40eb-8779-824d8ba8ec0b" providerId="ADAL" clId="{0E753C8B-0FDA-4F7F-902C-F66691D1310D}" dt="2024-08-29T11:39:27.663" v="146" actId="255"/>
          <ac:spMkLst>
            <pc:docMk/>
            <pc:sldMk cId="1952868190" sldId="372"/>
            <ac:spMk id="3" creationId="{D07B6B72-B399-87EB-D35A-D7EDD00AA022}"/>
          </ac:spMkLst>
        </pc:spChg>
        <pc:spChg chg="mod">
          <ac:chgData name="Andrew Morton" userId="df989141-b1ef-40eb-8779-824d8ba8ec0b" providerId="ADAL" clId="{0E753C8B-0FDA-4F7F-902C-F66691D1310D}" dt="2024-08-29T13:38:08.479" v="368" actId="20577"/>
          <ac:spMkLst>
            <pc:docMk/>
            <pc:sldMk cId="1952868190" sldId="372"/>
            <ac:spMk id="11" creationId="{6C4E9198-58EB-0F4D-49E8-7E2485A23716}"/>
          </ac:spMkLst>
        </pc:spChg>
        <pc:graphicFrameChg chg="del">
          <ac:chgData name="Andrew Morton" userId="df989141-b1ef-40eb-8779-824d8ba8ec0b" providerId="ADAL" clId="{0E753C8B-0FDA-4F7F-902C-F66691D1310D}" dt="2024-08-29T11:38:26.169" v="90" actId="478"/>
          <ac:graphicFrameMkLst>
            <pc:docMk/>
            <pc:sldMk cId="1952868190" sldId="372"/>
            <ac:graphicFrameMk id="5" creationId="{66F70525-2E0C-0203-FA9C-F51362A939F4}"/>
          </ac:graphicFrameMkLst>
        </pc:graphicFrameChg>
        <pc:picChg chg="add mod">
          <ac:chgData name="Andrew Morton" userId="df989141-b1ef-40eb-8779-824d8ba8ec0b" providerId="ADAL" clId="{0E753C8B-0FDA-4F7F-902C-F66691D1310D}" dt="2024-08-29T11:38:54.865" v="131" actId="14100"/>
          <ac:picMkLst>
            <pc:docMk/>
            <pc:sldMk cId="1952868190" sldId="372"/>
            <ac:picMk id="2" creationId="{5EEAEC2F-26E7-95A6-8A22-955D81D89BEB}"/>
          </ac:picMkLst>
        </pc:picChg>
      </pc:sldChg>
      <pc:sldChg chg="delSp modSp mod">
        <pc:chgData name="Andrew Morton" userId="df989141-b1ef-40eb-8779-824d8ba8ec0b" providerId="ADAL" clId="{0E753C8B-0FDA-4F7F-902C-F66691D1310D}" dt="2024-08-29T13:57:22.142" v="1052" actId="20577"/>
        <pc:sldMkLst>
          <pc:docMk/>
          <pc:sldMk cId="2103227756" sldId="373"/>
        </pc:sldMkLst>
        <pc:spChg chg="del">
          <ac:chgData name="Andrew Morton" userId="df989141-b1ef-40eb-8779-824d8ba8ec0b" providerId="ADAL" clId="{0E753C8B-0FDA-4F7F-902C-F66691D1310D}" dt="2024-08-29T13:47:40.086" v="609" actId="478"/>
          <ac:spMkLst>
            <pc:docMk/>
            <pc:sldMk cId="2103227756" sldId="373"/>
            <ac:spMk id="4" creationId="{EC4DA758-4287-E519-D3C6-CBD2BAF97378}"/>
          </ac:spMkLst>
        </pc:spChg>
        <pc:spChg chg="mod">
          <ac:chgData name="Andrew Morton" userId="df989141-b1ef-40eb-8779-824d8ba8ec0b" providerId="ADAL" clId="{0E753C8B-0FDA-4F7F-902C-F66691D1310D}" dt="2024-08-29T13:57:22.142" v="1052" actId="20577"/>
          <ac:spMkLst>
            <pc:docMk/>
            <pc:sldMk cId="2103227756" sldId="373"/>
            <ac:spMk id="11" creationId="{6C4E9198-58EB-0F4D-49E8-7E2485A23716}"/>
          </ac:spMkLst>
        </pc:spChg>
        <pc:graphicFrameChg chg="del">
          <ac:chgData name="Andrew Morton" userId="df989141-b1ef-40eb-8779-824d8ba8ec0b" providerId="ADAL" clId="{0E753C8B-0FDA-4F7F-902C-F66691D1310D}" dt="2024-08-29T13:47:22.217" v="607" actId="478"/>
          <ac:graphicFrameMkLst>
            <pc:docMk/>
            <pc:sldMk cId="2103227756" sldId="373"/>
            <ac:graphicFrameMk id="6" creationId="{62309BA9-9296-3FD1-45AA-AB6390DF4BBE}"/>
          </ac:graphicFrameMkLst>
        </pc:graphicFrameChg>
        <pc:picChg chg="del">
          <ac:chgData name="Andrew Morton" userId="df989141-b1ef-40eb-8779-824d8ba8ec0b" providerId="ADAL" clId="{0E753C8B-0FDA-4F7F-902C-F66691D1310D}" dt="2024-08-29T13:47:16.406" v="606" actId="478"/>
          <ac:picMkLst>
            <pc:docMk/>
            <pc:sldMk cId="2103227756" sldId="373"/>
            <ac:picMk id="1026" creationId="{5B8DEB64-ABDE-C811-DC69-0ED362A79197}"/>
          </ac:picMkLst>
        </pc:picChg>
      </pc:sldChg>
      <pc:sldChg chg="modSp mod">
        <pc:chgData name="Andrew Morton" userId="df989141-b1ef-40eb-8779-824d8ba8ec0b" providerId="ADAL" clId="{0E753C8B-0FDA-4F7F-902C-F66691D1310D}" dt="2024-08-29T13:45:28.875" v="605" actId="20577"/>
        <pc:sldMkLst>
          <pc:docMk/>
          <pc:sldMk cId="1180340211" sldId="374"/>
        </pc:sldMkLst>
        <pc:spChg chg="mod">
          <ac:chgData name="Andrew Morton" userId="df989141-b1ef-40eb-8779-824d8ba8ec0b" providerId="ADAL" clId="{0E753C8B-0FDA-4F7F-902C-F66691D1310D}" dt="2024-08-29T13:43:03.193" v="565" actId="1035"/>
          <ac:spMkLst>
            <pc:docMk/>
            <pc:sldMk cId="1180340211" sldId="374"/>
            <ac:spMk id="6" creationId="{46C6B3B3-1E8C-1F1D-3E74-A436FE1CA487}"/>
          </ac:spMkLst>
        </pc:spChg>
        <pc:spChg chg="mod">
          <ac:chgData name="Andrew Morton" userId="df989141-b1ef-40eb-8779-824d8ba8ec0b" providerId="ADAL" clId="{0E753C8B-0FDA-4F7F-902C-F66691D1310D}" dt="2024-08-29T13:45:28.875" v="605" actId="20577"/>
          <ac:spMkLst>
            <pc:docMk/>
            <pc:sldMk cId="1180340211" sldId="374"/>
            <ac:spMk id="11" creationId="{6C4E9198-58EB-0F4D-49E8-7E2485A237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8B781-7046-F244-B719-49C96EC43730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7D5CA-7670-AB41-8882-32A2D65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717211" cy="822518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5" y="342269"/>
            <a:ext cx="6472417" cy="641799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58B4E-788D-B3CB-0631-3367E6157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8691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8DF263CF-CF6C-457C-DA27-64F494FFBAB8}"/>
              </a:ext>
            </a:extLst>
          </p:cNvPr>
          <p:cNvSpPr/>
          <p:nvPr userDrawn="1"/>
        </p:nvSpPr>
        <p:spPr>
          <a:xfrm>
            <a:off x="2311400" y="1417946"/>
            <a:ext cx="7569200" cy="4935242"/>
          </a:xfrm>
          <a:custGeom>
            <a:avLst/>
            <a:gdLst/>
            <a:ahLst/>
            <a:cxnLst/>
            <a:rect l="l" t="t" r="r" b="b"/>
            <a:pathLst>
              <a:path w="7569200" h="3150235">
                <a:moveTo>
                  <a:pt x="7569009" y="0"/>
                </a:moveTo>
                <a:lnTo>
                  <a:pt x="0" y="0"/>
                </a:lnTo>
                <a:lnTo>
                  <a:pt x="0" y="3149993"/>
                </a:lnTo>
                <a:lnTo>
                  <a:pt x="7569009" y="3149993"/>
                </a:lnTo>
                <a:lnTo>
                  <a:pt x="7569009" y="0"/>
                </a:lnTo>
                <a:close/>
              </a:path>
            </a:pathLst>
          </a:custGeom>
          <a:solidFill>
            <a:srgbClr val="143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8927AA-380B-973F-5D6A-BA23E3FFF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8450" y="1808163"/>
            <a:ext cx="6448425" cy="4119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4B5A018-80CB-370A-A855-F38AC74FA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89476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Single Corner Rounded 55">
            <a:extLst>
              <a:ext uri="{FF2B5EF4-FFF2-40B4-BE49-F238E27FC236}">
                <a16:creationId xmlns:a16="http://schemas.microsoft.com/office/drawing/2014/main" id="{1BBAFBA5-6A07-4445-BC52-EF5AA0A99D00}"/>
              </a:ext>
            </a:extLst>
          </p:cNvPr>
          <p:cNvSpPr/>
          <p:nvPr userDrawn="1"/>
        </p:nvSpPr>
        <p:spPr>
          <a:xfrm flipH="1">
            <a:off x="1654628" y="1030514"/>
            <a:ext cx="10537371" cy="5827486"/>
          </a:xfrm>
          <a:prstGeom prst="round1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88F1FB7-6E8C-4AD1-8905-FBACCFD4F974}"/>
              </a:ext>
            </a:extLst>
          </p:cNvPr>
          <p:cNvSpPr/>
          <p:nvPr userDrawn="1"/>
        </p:nvSpPr>
        <p:spPr>
          <a:xfrm>
            <a:off x="575797" y="364593"/>
            <a:ext cx="3057548" cy="3295770"/>
          </a:xfrm>
          <a:custGeom>
            <a:avLst/>
            <a:gdLst>
              <a:gd name="connsiteX0" fmla="*/ 1323703 w 2647409"/>
              <a:gd name="connsiteY0" fmla="*/ 0 h 2853675"/>
              <a:gd name="connsiteX1" fmla="*/ 1598838 w 2647409"/>
              <a:gd name="connsiteY1" fmla="*/ 72551 h 2853675"/>
              <a:gd name="connsiteX2" fmla="*/ 2372274 w 2647409"/>
              <a:gd name="connsiteY2" fmla="*/ 513904 h 2853675"/>
              <a:gd name="connsiteX3" fmla="*/ 2647409 w 2647409"/>
              <a:gd name="connsiteY3" fmla="*/ 985485 h 2853675"/>
              <a:gd name="connsiteX4" fmla="*/ 2647409 w 2647409"/>
              <a:gd name="connsiteY4" fmla="*/ 1868190 h 2853675"/>
              <a:gd name="connsiteX5" fmla="*/ 2372274 w 2647409"/>
              <a:gd name="connsiteY5" fmla="*/ 2339772 h 2853675"/>
              <a:gd name="connsiteX6" fmla="*/ 1598838 w 2647409"/>
              <a:gd name="connsiteY6" fmla="*/ 2781124 h 2853675"/>
              <a:gd name="connsiteX7" fmla="*/ 1048568 w 2647409"/>
              <a:gd name="connsiteY7" fmla="*/ 2781124 h 2853675"/>
              <a:gd name="connsiteX8" fmla="*/ 275135 w 2647409"/>
              <a:gd name="connsiteY8" fmla="*/ 2339772 h 2853675"/>
              <a:gd name="connsiteX9" fmla="*/ 0 w 2647409"/>
              <a:gd name="connsiteY9" fmla="*/ 1868190 h 2853675"/>
              <a:gd name="connsiteX10" fmla="*/ 0 w 2647409"/>
              <a:gd name="connsiteY10" fmla="*/ 985485 h 2853675"/>
              <a:gd name="connsiteX11" fmla="*/ 275135 w 2647409"/>
              <a:gd name="connsiteY11" fmla="*/ 513904 h 2853675"/>
              <a:gd name="connsiteX12" fmla="*/ 1048568 w 2647409"/>
              <a:gd name="connsiteY12" fmla="*/ 72551 h 2853675"/>
              <a:gd name="connsiteX13" fmla="*/ 1323703 w 2647409"/>
              <a:gd name="connsiteY13" fmla="*/ 0 h 28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409" h="2853675">
                <a:moveTo>
                  <a:pt x="1323703" y="0"/>
                </a:moveTo>
                <a:cubicBezTo>
                  <a:pt x="1418472" y="0"/>
                  <a:pt x="1513240" y="24184"/>
                  <a:pt x="1598838" y="72551"/>
                </a:cubicBezTo>
                <a:lnTo>
                  <a:pt x="2372274" y="513904"/>
                </a:lnTo>
                <a:cubicBezTo>
                  <a:pt x="2543469" y="610638"/>
                  <a:pt x="2647409" y="792016"/>
                  <a:pt x="2647409" y="985485"/>
                </a:cubicBezTo>
                <a:lnTo>
                  <a:pt x="2647409" y="1868190"/>
                </a:lnTo>
                <a:cubicBezTo>
                  <a:pt x="2647409" y="2064684"/>
                  <a:pt x="2543469" y="2243037"/>
                  <a:pt x="2372274" y="2339772"/>
                </a:cubicBezTo>
                <a:lnTo>
                  <a:pt x="1598838" y="2781124"/>
                </a:lnTo>
                <a:cubicBezTo>
                  <a:pt x="1427643" y="2877859"/>
                  <a:pt x="1219763" y="2877859"/>
                  <a:pt x="1048568" y="2781124"/>
                </a:cubicBezTo>
                <a:lnTo>
                  <a:pt x="275135" y="2339772"/>
                </a:lnTo>
                <a:cubicBezTo>
                  <a:pt x="103940" y="2243037"/>
                  <a:pt x="0" y="2061660"/>
                  <a:pt x="0" y="1868190"/>
                </a:cubicBezTo>
                <a:lnTo>
                  <a:pt x="0" y="985485"/>
                </a:lnTo>
                <a:cubicBezTo>
                  <a:pt x="0" y="788994"/>
                  <a:pt x="103940" y="610638"/>
                  <a:pt x="275135" y="513904"/>
                </a:cubicBezTo>
                <a:lnTo>
                  <a:pt x="1048568" y="72551"/>
                </a:lnTo>
                <a:cubicBezTo>
                  <a:pt x="1134166" y="24184"/>
                  <a:pt x="1228934" y="0"/>
                  <a:pt x="1323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dist="152400" dir="540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Picture Placeholder 1">
            <a:extLst>
              <a:ext uri="{FF2B5EF4-FFF2-40B4-BE49-F238E27FC236}">
                <a16:creationId xmlns:a16="http://schemas.microsoft.com/office/drawing/2014/main" id="{2FD05813-04CB-41AB-926B-70BB94E8D9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436" y="595956"/>
            <a:ext cx="2628270" cy="2833044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359415F-377B-4AAA-8960-6F5E78F2CE6A}"/>
              </a:ext>
            </a:extLst>
          </p:cNvPr>
          <p:cNvSpPr/>
          <p:nvPr userDrawn="1"/>
        </p:nvSpPr>
        <p:spPr>
          <a:xfrm>
            <a:off x="3342673" y="323615"/>
            <a:ext cx="505311" cy="544682"/>
          </a:xfrm>
          <a:custGeom>
            <a:avLst/>
            <a:gdLst>
              <a:gd name="connsiteX0" fmla="*/ 1323703 w 2647409"/>
              <a:gd name="connsiteY0" fmla="*/ 0 h 2853675"/>
              <a:gd name="connsiteX1" fmla="*/ 1598838 w 2647409"/>
              <a:gd name="connsiteY1" fmla="*/ 72551 h 2853675"/>
              <a:gd name="connsiteX2" fmla="*/ 2372274 w 2647409"/>
              <a:gd name="connsiteY2" fmla="*/ 513904 h 2853675"/>
              <a:gd name="connsiteX3" fmla="*/ 2647409 w 2647409"/>
              <a:gd name="connsiteY3" fmla="*/ 985485 h 2853675"/>
              <a:gd name="connsiteX4" fmla="*/ 2647409 w 2647409"/>
              <a:gd name="connsiteY4" fmla="*/ 1868190 h 2853675"/>
              <a:gd name="connsiteX5" fmla="*/ 2372274 w 2647409"/>
              <a:gd name="connsiteY5" fmla="*/ 2339772 h 2853675"/>
              <a:gd name="connsiteX6" fmla="*/ 1598838 w 2647409"/>
              <a:gd name="connsiteY6" fmla="*/ 2781124 h 2853675"/>
              <a:gd name="connsiteX7" fmla="*/ 1048568 w 2647409"/>
              <a:gd name="connsiteY7" fmla="*/ 2781124 h 2853675"/>
              <a:gd name="connsiteX8" fmla="*/ 275135 w 2647409"/>
              <a:gd name="connsiteY8" fmla="*/ 2339772 h 2853675"/>
              <a:gd name="connsiteX9" fmla="*/ 0 w 2647409"/>
              <a:gd name="connsiteY9" fmla="*/ 1868190 h 2853675"/>
              <a:gd name="connsiteX10" fmla="*/ 0 w 2647409"/>
              <a:gd name="connsiteY10" fmla="*/ 985485 h 2853675"/>
              <a:gd name="connsiteX11" fmla="*/ 275135 w 2647409"/>
              <a:gd name="connsiteY11" fmla="*/ 513904 h 2853675"/>
              <a:gd name="connsiteX12" fmla="*/ 1048568 w 2647409"/>
              <a:gd name="connsiteY12" fmla="*/ 72551 h 2853675"/>
              <a:gd name="connsiteX13" fmla="*/ 1323703 w 2647409"/>
              <a:gd name="connsiteY13" fmla="*/ 0 h 28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409" h="2853675">
                <a:moveTo>
                  <a:pt x="1323703" y="0"/>
                </a:moveTo>
                <a:cubicBezTo>
                  <a:pt x="1418472" y="0"/>
                  <a:pt x="1513240" y="24184"/>
                  <a:pt x="1598838" y="72551"/>
                </a:cubicBezTo>
                <a:lnTo>
                  <a:pt x="2372274" y="513904"/>
                </a:lnTo>
                <a:cubicBezTo>
                  <a:pt x="2543469" y="610638"/>
                  <a:pt x="2647409" y="792016"/>
                  <a:pt x="2647409" y="985485"/>
                </a:cubicBezTo>
                <a:lnTo>
                  <a:pt x="2647409" y="1868190"/>
                </a:lnTo>
                <a:cubicBezTo>
                  <a:pt x="2647409" y="2064684"/>
                  <a:pt x="2543469" y="2243037"/>
                  <a:pt x="2372274" y="2339772"/>
                </a:cubicBezTo>
                <a:lnTo>
                  <a:pt x="1598838" y="2781124"/>
                </a:lnTo>
                <a:cubicBezTo>
                  <a:pt x="1427643" y="2877859"/>
                  <a:pt x="1219763" y="2877859"/>
                  <a:pt x="1048568" y="2781124"/>
                </a:cubicBezTo>
                <a:lnTo>
                  <a:pt x="275135" y="2339772"/>
                </a:lnTo>
                <a:cubicBezTo>
                  <a:pt x="103940" y="2243037"/>
                  <a:pt x="0" y="2061660"/>
                  <a:pt x="0" y="1868190"/>
                </a:cubicBezTo>
                <a:lnTo>
                  <a:pt x="0" y="985485"/>
                </a:lnTo>
                <a:cubicBezTo>
                  <a:pt x="0" y="788994"/>
                  <a:pt x="103940" y="610638"/>
                  <a:pt x="275135" y="513904"/>
                </a:cubicBezTo>
                <a:lnTo>
                  <a:pt x="1048568" y="72551"/>
                </a:lnTo>
                <a:cubicBezTo>
                  <a:pt x="1134166" y="24184"/>
                  <a:pt x="1228934" y="0"/>
                  <a:pt x="1323703" y="0"/>
                </a:cubicBezTo>
                <a:close/>
              </a:path>
            </a:pathLst>
          </a:custGeom>
          <a:solidFill>
            <a:srgbClr val="C66A52"/>
          </a:solidFill>
          <a:ln>
            <a:noFill/>
          </a:ln>
          <a:effectLst>
            <a:outerShdw blurRad="292100" dist="152400" dir="540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F29AC7D-1E10-40F0-91A6-F85630FE6480}"/>
              </a:ext>
            </a:extLst>
          </p:cNvPr>
          <p:cNvSpPr/>
          <p:nvPr userDrawn="1"/>
        </p:nvSpPr>
        <p:spPr>
          <a:xfrm>
            <a:off x="717221" y="3388022"/>
            <a:ext cx="505311" cy="544682"/>
          </a:xfrm>
          <a:custGeom>
            <a:avLst/>
            <a:gdLst>
              <a:gd name="connsiteX0" fmla="*/ 1323703 w 2647409"/>
              <a:gd name="connsiteY0" fmla="*/ 0 h 2853675"/>
              <a:gd name="connsiteX1" fmla="*/ 1598838 w 2647409"/>
              <a:gd name="connsiteY1" fmla="*/ 72551 h 2853675"/>
              <a:gd name="connsiteX2" fmla="*/ 2372274 w 2647409"/>
              <a:gd name="connsiteY2" fmla="*/ 513904 h 2853675"/>
              <a:gd name="connsiteX3" fmla="*/ 2647409 w 2647409"/>
              <a:gd name="connsiteY3" fmla="*/ 985485 h 2853675"/>
              <a:gd name="connsiteX4" fmla="*/ 2647409 w 2647409"/>
              <a:gd name="connsiteY4" fmla="*/ 1868190 h 2853675"/>
              <a:gd name="connsiteX5" fmla="*/ 2372274 w 2647409"/>
              <a:gd name="connsiteY5" fmla="*/ 2339772 h 2853675"/>
              <a:gd name="connsiteX6" fmla="*/ 1598838 w 2647409"/>
              <a:gd name="connsiteY6" fmla="*/ 2781124 h 2853675"/>
              <a:gd name="connsiteX7" fmla="*/ 1048568 w 2647409"/>
              <a:gd name="connsiteY7" fmla="*/ 2781124 h 2853675"/>
              <a:gd name="connsiteX8" fmla="*/ 275135 w 2647409"/>
              <a:gd name="connsiteY8" fmla="*/ 2339772 h 2853675"/>
              <a:gd name="connsiteX9" fmla="*/ 0 w 2647409"/>
              <a:gd name="connsiteY9" fmla="*/ 1868190 h 2853675"/>
              <a:gd name="connsiteX10" fmla="*/ 0 w 2647409"/>
              <a:gd name="connsiteY10" fmla="*/ 985485 h 2853675"/>
              <a:gd name="connsiteX11" fmla="*/ 275135 w 2647409"/>
              <a:gd name="connsiteY11" fmla="*/ 513904 h 2853675"/>
              <a:gd name="connsiteX12" fmla="*/ 1048568 w 2647409"/>
              <a:gd name="connsiteY12" fmla="*/ 72551 h 2853675"/>
              <a:gd name="connsiteX13" fmla="*/ 1323703 w 2647409"/>
              <a:gd name="connsiteY13" fmla="*/ 0 h 28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409" h="2853675">
                <a:moveTo>
                  <a:pt x="1323703" y="0"/>
                </a:moveTo>
                <a:cubicBezTo>
                  <a:pt x="1418472" y="0"/>
                  <a:pt x="1513240" y="24184"/>
                  <a:pt x="1598838" y="72551"/>
                </a:cubicBezTo>
                <a:lnTo>
                  <a:pt x="2372274" y="513904"/>
                </a:lnTo>
                <a:cubicBezTo>
                  <a:pt x="2543469" y="610638"/>
                  <a:pt x="2647409" y="792016"/>
                  <a:pt x="2647409" y="985485"/>
                </a:cubicBezTo>
                <a:lnTo>
                  <a:pt x="2647409" y="1868190"/>
                </a:lnTo>
                <a:cubicBezTo>
                  <a:pt x="2647409" y="2064684"/>
                  <a:pt x="2543469" y="2243037"/>
                  <a:pt x="2372274" y="2339772"/>
                </a:cubicBezTo>
                <a:lnTo>
                  <a:pt x="1598838" y="2781124"/>
                </a:lnTo>
                <a:cubicBezTo>
                  <a:pt x="1427643" y="2877859"/>
                  <a:pt x="1219763" y="2877859"/>
                  <a:pt x="1048568" y="2781124"/>
                </a:cubicBezTo>
                <a:lnTo>
                  <a:pt x="275135" y="2339772"/>
                </a:lnTo>
                <a:cubicBezTo>
                  <a:pt x="103940" y="2243037"/>
                  <a:pt x="0" y="2061660"/>
                  <a:pt x="0" y="1868190"/>
                </a:cubicBezTo>
                <a:lnTo>
                  <a:pt x="0" y="985485"/>
                </a:lnTo>
                <a:cubicBezTo>
                  <a:pt x="0" y="788994"/>
                  <a:pt x="103940" y="610638"/>
                  <a:pt x="275135" y="513904"/>
                </a:cubicBezTo>
                <a:lnTo>
                  <a:pt x="1048568" y="72551"/>
                </a:lnTo>
                <a:cubicBezTo>
                  <a:pt x="1134166" y="24184"/>
                  <a:pt x="1228934" y="0"/>
                  <a:pt x="1323703" y="0"/>
                </a:cubicBezTo>
                <a:close/>
              </a:path>
            </a:pathLst>
          </a:custGeom>
          <a:solidFill>
            <a:srgbClr val="C66A52"/>
          </a:solidFill>
          <a:ln>
            <a:noFill/>
          </a:ln>
          <a:effectLst>
            <a:outerShdw blurRad="292100" dist="152400" dir="540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8F7AA-810B-7017-F199-9E846F30F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9800" y="1662113"/>
            <a:ext cx="6650038" cy="393084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Libre Baskerville" panose="02000000000000000000" pitchFamily="2" charset="0"/>
              </a:defRPr>
            </a:lvl1pPr>
            <a:lvl2pPr>
              <a:defRPr sz="2400" b="0" i="0">
                <a:latin typeface="Libre Baskerville" panose="02000000000000000000" pitchFamily="2" charset="0"/>
              </a:defRPr>
            </a:lvl2pPr>
            <a:lvl3pPr>
              <a:defRPr sz="2400" b="0" i="0">
                <a:latin typeface="Libre Baskerville" panose="02000000000000000000" pitchFamily="2" charset="0"/>
              </a:defRPr>
            </a:lvl3pPr>
            <a:lvl4pPr>
              <a:defRPr sz="2400" b="0" i="0">
                <a:latin typeface="Libre Baskerville" panose="02000000000000000000" pitchFamily="2" charset="0"/>
              </a:defRPr>
            </a:lvl4pPr>
            <a:lvl5pPr>
              <a:defRPr sz="2400" b="0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8AEEA723-56A3-5D33-4349-D60695B41369}"/>
              </a:ext>
            </a:extLst>
          </p:cNvPr>
          <p:cNvSpPr/>
          <p:nvPr userDrawn="1"/>
        </p:nvSpPr>
        <p:spPr>
          <a:xfrm>
            <a:off x="5876966" y="364593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4C7CF294-7D58-5415-9DA8-A231BAC55D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037" y="470989"/>
            <a:ext cx="5758314" cy="562506"/>
          </a:xfrm>
        </p:spPr>
        <p:txBody>
          <a:bodyPr>
            <a:noAutofit/>
          </a:bodyPr>
          <a:lstStyle>
            <a:lvl1pPr algn="r"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C784C0-4F02-4480-9C9C-A9BF295751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4423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79E301E0-21EB-4877-B49F-0ED98471925F}"/>
              </a:ext>
            </a:extLst>
          </p:cNvPr>
          <p:cNvSpPr/>
          <p:nvPr userDrawn="1"/>
        </p:nvSpPr>
        <p:spPr>
          <a:xfrm flipV="1">
            <a:off x="0" y="0"/>
            <a:ext cx="3759201" cy="6313714"/>
          </a:xfrm>
          <a:prstGeom prst="round1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8633863-350E-41EC-AA15-48818E3336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528629" y="478973"/>
            <a:ext cx="2701942" cy="5355768"/>
          </a:xfrm>
          <a:prstGeom prst="roundRect">
            <a:avLst>
              <a:gd name="adj" fmla="val 10758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BAA77CDB-F20E-AD74-3DB3-EFED260F61B8}"/>
              </a:ext>
            </a:extLst>
          </p:cNvPr>
          <p:cNvSpPr/>
          <p:nvPr userDrawn="1"/>
        </p:nvSpPr>
        <p:spPr>
          <a:xfrm>
            <a:off x="5857966" y="268294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9F5B8EF-0431-3FA6-7668-0C56EA8085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037" y="360894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352445-C278-DC23-253D-7A713C375D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5513" y="1365250"/>
            <a:ext cx="5656262" cy="436939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B6A472-EB3F-74F2-DA0D-33D0A4FA2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713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Top Corners Rounded 18">
            <a:extLst>
              <a:ext uri="{FF2B5EF4-FFF2-40B4-BE49-F238E27FC236}">
                <a16:creationId xmlns:a16="http://schemas.microsoft.com/office/drawing/2014/main" id="{E8361D2A-54C0-4FDF-A181-8FAAA352545A}"/>
              </a:ext>
            </a:extLst>
          </p:cNvPr>
          <p:cNvSpPr/>
          <p:nvPr userDrawn="1"/>
        </p:nvSpPr>
        <p:spPr>
          <a:xfrm rot="16200000" flipH="1">
            <a:off x="6013037" y="1124362"/>
            <a:ext cx="6530440" cy="5827486"/>
          </a:xfrm>
          <a:prstGeom prst="round2SameRect">
            <a:avLst>
              <a:gd name="adj1" fmla="val 6284"/>
              <a:gd name="adj2" fmla="val 0"/>
            </a:avLst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5FC32C8-9F93-428C-994B-FF9373FC56AE}"/>
              </a:ext>
            </a:extLst>
          </p:cNvPr>
          <p:cNvSpPr/>
          <p:nvPr userDrawn="1"/>
        </p:nvSpPr>
        <p:spPr>
          <a:xfrm flipH="1">
            <a:off x="600569" y="776211"/>
            <a:ext cx="5183376" cy="2797590"/>
          </a:xfrm>
          <a:prstGeom prst="roundRect">
            <a:avLst>
              <a:gd name="adj" fmla="val 6793"/>
            </a:avLst>
          </a:prstGeom>
          <a:solidFill>
            <a:schemeClr val="bg1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A03D90C-E3D3-47CB-9775-95A8EF7A8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93225" y="921012"/>
            <a:ext cx="4798064" cy="2507988"/>
          </a:xfrm>
          <a:prstGeom prst="roundRect">
            <a:avLst>
              <a:gd name="adj" fmla="val 5653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BEA27099-C92B-2267-482C-586FA47DA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5053" y="961272"/>
            <a:ext cx="5430900" cy="562506"/>
          </a:xfrm>
        </p:spPr>
        <p:txBody>
          <a:bodyPr>
            <a:noAutofit/>
          </a:bodyPr>
          <a:lstStyle>
            <a:lvl1pPr algn="r"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D0C475-B24E-5BC9-6071-61B28952B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3333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FA389D-15F8-47D2-9A95-23488F9C4202}"/>
              </a:ext>
            </a:extLst>
          </p:cNvPr>
          <p:cNvSpPr/>
          <p:nvPr userDrawn="1"/>
        </p:nvSpPr>
        <p:spPr>
          <a:xfrm flipH="1">
            <a:off x="1583507" y="2836655"/>
            <a:ext cx="2635796" cy="3224510"/>
          </a:xfrm>
          <a:prstGeom prst="roundRect">
            <a:avLst>
              <a:gd name="adj" fmla="val 6793"/>
            </a:avLst>
          </a:prstGeom>
          <a:solidFill>
            <a:srgbClr val="092A3E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FAB83A2-E753-4B02-BCC9-372566F44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2147" y="3035190"/>
            <a:ext cx="1538516" cy="1658384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8DCB5E-C68A-4A11-AE2A-767FD03E7163}"/>
              </a:ext>
            </a:extLst>
          </p:cNvPr>
          <p:cNvSpPr/>
          <p:nvPr userDrawn="1"/>
        </p:nvSpPr>
        <p:spPr>
          <a:xfrm flipH="1">
            <a:off x="4869477" y="2836655"/>
            <a:ext cx="2635796" cy="3224510"/>
          </a:xfrm>
          <a:prstGeom prst="roundRect">
            <a:avLst>
              <a:gd name="adj" fmla="val 6793"/>
            </a:avLst>
          </a:prstGeom>
          <a:solidFill>
            <a:srgbClr val="C66A52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FE22CBB5-9F67-4426-B055-A627385C87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8117" y="3035190"/>
            <a:ext cx="1538516" cy="1658384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312686B-EDAA-42B9-9CBE-8612334720E1}"/>
              </a:ext>
            </a:extLst>
          </p:cNvPr>
          <p:cNvSpPr/>
          <p:nvPr userDrawn="1"/>
        </p:nvSpPr>
        <p:spPr>
          <a:xfrm flipH="1">
            <a:off x="8155447" y="2836655"/>
            <a:ext cx="2635796" cy="3224510"/>
          </a:xfrm>
          <a:prstGeom prst="roundRect">
            <a:avLst>
              <a:gd name="adj" fmla="val 6793"/>
            </a:avLst>
          </a:prstGeom>
          <a:solidFill>
            <a:srgbClr val="092A3E"/>
          </a:solidFill>
          <a:ln w="381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Picture Placeholder 1">
            <a:extLst>
              <a:ext uri="{FF2B5EF4-FFF2-40B4-BE49-F238E27FC236}">
                <a16:creationId xmlns:a16="http://schemas.microsoft.com/office/drawing/2014/main" id="{0083B097-B117-45EA-BB90-5F0274A5E7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04087" y="3035190"/>
            <a:ext cx="1538516" cy="1658384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A3D4442C-0FF2-F2FE-A9BE-5E61F990E465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26F2AC5B-37BD-30FF-8AE3-6CA35E051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A23227-4F50-49E7-71AF-3E6CDA41A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1412875"/>
            <a:ext cx="9209087" cy="985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275888F-94C6-AF9A-0214-F2117F2866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6481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564FB490-5E36-4C9B-8C18-3C42D52AAAAE}"/>
              </a:ext>
            </a:extLst>
          </p:cNvPr>
          <p:cNvSpPr/>
          <p:nvPr userDrawn="1"/>
        </p:nvSpPr>
        <p:spPr>
          <a:xfrm>
            <a:off x="569685" y="1030514"/>
            <a:ext cx="3958772" cy="5827486"/>
          </a:xfrm>
          <a:prstGeom prst="round2SameRect">
            <a:avLst>
              <a:gd name="adj1" fmla="val 6284"/>
              <a:gd name="adj2" fmla="val 0"/>
            </a:avLst>
          </a:prstGeom>
          <a:solidFill>
            <a:srgbClr val="C66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F6912EF9-6729-46B9-BFFE-172FCDB780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1494971" y="1621648"/>
            <a:ext cx="3581358" cy="4645217"/>
          </a:xfrm>
          <a:prstGeom prst="roundRect">
            <a:avLst>
              <a:gd name="adj" fmla="val 5653"/>
            </a:avLst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C6A7F-6656-E7BF-BF19-6414CA2E95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8163" y="1621648"/>
            <a:ext cx="4572000" cy="411299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id="{311F03B9-A403-A9E0-6A0E-8CD2A664B9E0}"/>
              </a:ext>
            </a:extLst>
          </p:cNvPr>
          <p:cNvSpPr/>
          <p:nvPr userDrawn="1"/>
        </p:nvSpPr>
        <p:spPr>
          <a:xfrm>
            <a:off x="5857966" y="268294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96F42EF5-F072-D41C-A5BC-25CB93041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5037" y="360894"/>
            <a:ext cx="5758314" cy="562506"/>
          </a:xfrm>
        </p:spPr>
        <p:txBody>
          <a:bodyPr>
            <a:noAutofit/>
          </a:bodyPr>
          <a:lstStyle>
            <a:lvl1pPr algn="r"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018D8A0-7F66-B524-649C-5C1FE0AE0C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4903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F3572AFA-D44B-43F4-A96B-997B272BD63A}"/>
              </a:ext>
            </a:extLst>
          </p:cNvPr>
          <p:cNvSpPr/>
          <p:nvPr userDrawn="1"/>
        </p:nvSpPr>
        <p:spPr>
          <a:xfrm rot="10800000" flipH="1" flipV="1">
            <a:off x="0" y="2416628"/>
            <a:ext cx="8425543" cy="4441371"/>
          </a:xfrm>
          <a:prstGeom prst="round1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EE72-F41B-8186-3311-4147D51922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913" y="4322763"/>
            <a:ext cx="6008687" cy="2173287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1" i="0">
                <a:latin typeface="Montserrat" pitchFamily="2" charset="77"/>
              </a:defRPr>
            </a:lvl2pPr>
            <a:lvl3pPr>
              <a:defRPr b="1" i="0">
                <a:latin typeface="Montserrat" pitchFamily="2" charset="77"/>
              </a:defRPr>
            </a:lvl3pPr>
            <a:lvl4pPr>
              <a:defRPr b="1" i="0">
                <a:latin typeface="Montserrat" pitchFamily="2" charset="77"/>
              </a:defRPr>
            </a:lvl4pPr>
            <a:lvl5pPr>
              <a:defRPr b="1" i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D682AD2-22E4-A740-3DB0-199F5FC21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2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63261" y="238073"/>
            <a:ext cx="6769463" cy="735432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38" y="306814"/>
            <a:ext cx="6419713" cy="597950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E58B4E-788D-B3CB-0631-3367E61578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95ED7D7F-7E47-99D1-B98C-38F8F8D8310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8138" y="1258888"/>
            <a:ext cx="5757862" cy="513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718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356077B8-8E49-33E7-21C3-1E7D1B88391E}"/>
              </a:ext>
            </a:extLst>
          </p:cNvPr>
          <p:cNvSpPr/>
          <p:nvPr userDrawn="1"/>
        </p:nvSpPr>
        <p:spPr>
          <a:xfrm>
            <a:off x="4762990" y="1260153"/>
            <a:ext cx="2703368" cy="2975666"/>
          </a:xfrm>
          <a:custGeom>
            <a:avLst/>
            <a:gdLst>
              <a:gd name="connsiteX0" fmla="*/ 1323703 w 2647409"/>
              <a:gd name="connsiteY0" fmla="*/ 0 h 2853675"/>
              <a:gd name="connsiteX1" fmla="*/ 1598838 w 2647409"/>
              <a:gd name="connsiteY1" fmla="*/ 72551 h 2853675"/>
              <a:gd name="connsiteX2" fmla="*/ 2372274 w 2647409"/>
              <a:gd name="connsiteY2" fmla="*/ 513904 h 2853675"/>
              <a:gd name="connsiteX3" fmla="*/ 2647409 w 2647409"/>
              <a:gd name="connsiteY3" fmla="*/ 985485 h 2853675"/>
              <a:gd name="connsiteX4" fmla="*/ 2647409 w 2647409"/>
              <a:gd name="connsiteY4" fmla="*/ 1868190 h 2853675"/>
              <a:gd name="connsiteX5" fmla="*/ 2372274 w 2647409"/>
              <a:gd name="connsiteY5" fmla="*/ 2339772 h 2853675"/>
              <a:gd name="connsiteX6" fmla="*/ 1598838 w 2647409"/>
              <a:gd name="connsiteY6" fmla="*/ 2781124 h 2853675"/>
              <a:gd name="connsiteX7" fmla="*/ 1048568 w 2647409"/>
              <a:gd name="connsiteY7" fmla="*/ 2781124 h 2853675"/>
              <a:gd name="connsiteX8" fmla="*/ 275135 w 2647409"/>
              <a:gd name="connsiteY8" fmla="*/ 2339772 h 2853675"/>
              <a:gd name="connsiteX9" fmla="*/ 0 w 2647409"/>
              <a:gd name="connsiteY9" fmla="*/ 1868190 h 2853675"/>
              <a:gd name="connsiteX10" fmla="*/ 0 w 2647409"/>
              <a:gd name="connsiteY10" fmla="*/ 985485 h 2853675"/>
              <a:gd name="connsiteX11" fmla="*/ 275135 w 2647409"/>
              <a:gd name="connsiteY11" fmla="*/ 513904 h 2853675"/>
              <a:gd name="connsiteX12" fmla="*/ 1048568 w 2647409"/>
              <a:gd name="connsiteY12" fmla="*/ 72551 h 2853675"/>
              <a:gd name="connsiteX13" fmla="*/ 1323703 w 2647409"/>
              <a:gd name="connsiteY13" fmla="*/ 0 h 285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47409" h="2853675">
                <a:moveTo>
                  <a:pt x="1323703" y="0"/>
                </a:moveTo>
                <a:cubicBezTo>
                  <a:pt x="1418472" y="0"/>
                  <a:pt x="1513240" y="24184"/>
                  <a:pt x="1598838" y="72551"/>
                </a:cubicBezTo>
                <a:lnTo>
                  <a:pt x="2372274" y="513904"/>
                </a:lnTo>
                <a:cubicBezTo>
                  <a:pt x="2543469" y="610638"/>
                  <a:pt x="2647409" y="792016"/>
                  <a:pt x="2647409" y="985485"/>
                </a:cubicBezTo>
                <a:lnTo>
                  <a:pt x="2647409" y="1868190"/>
                </a:lnTo>
                <a:cubicBezTo>
                  <a:pt x="2647409" y="2064684"/>
                  <a:pt x="2543469" y="2243037"/>
                  <a:pt x="2372274" y="2339772"/>
                </a:cubicBezTo>
                <a:lnTo>
                  <a:pt x="1598838" y="2781124"/>
                </a:lnTo>
                <a:cubicBezTo>
                  <a:pt x="1427643" y="2877859"/>
                  <a:pt x="1219763" y="2877859"/>
                  <a:pt x="1048568" y="2781124"/>
                </a:cubicBezTo>
                <a:lnTo>
                  <a:pt x="275135" y="2339772"/>
                </a:lnTo>
                <a:cubicBezTo>
                  <a:pt x="103940" y="2243037"/>
                  <a:pt x="0" y="2061660"/>
                  <a:pt x="0" y="1868190"/>
                </a:cubicBezTo>
                <a:lnTo>
                  <a:pt x="0" y="985485"/>
                </a:lnTo>
                <a:cubicBezTo>
                  <a:pt x="0" y="788994"/>
                  <a:pt x="103940" y="610638"/>
                  <a:pt x="275135" y="513904"/>
                </a:cubicBezTo>
                <a:lnTo>
                  <a:pt x="1048568" y="72551"/>
                </a:lnTo>
                <a:cubicBezTo>
                  <a:pt x="1134166" y="24184"/>
                  <a:pt x="1228934" y="0"/>
                  <a:pt x="13237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dist="152400" dir="5400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2135FCF1-7C79-D21C-3BE2-02A25B327CDE}"/>
              </a:ext>
            </a:extLst>
          </p:cNvPr>
          <p:cNvSpPr txBox="1">
            <a:spLocks/>
          </p:cNvSpPr>
          <p:nvPr userDrawn="1"/>
        </p:nvSpPr>
        <p:spPr>
          <a:xfrm>
            <a:off x="2983904" y="5054524"/>
            <a:ext cx="5758314" cy="562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/>
              <a:t>MORhomes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793F1D-3636-77B3-B5E2-3C6914F273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793" y="4544940"/>
            <a:ext cx="6602413" cy="1808248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A92EAF2E-E285-C6D1-3CEE-58B4596C8A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66370" y="1530344"/>
            <a:ext cx="2259260" cy="2435284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38EE2CA-F528-5879-7D1D-679A2C229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67220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E08EAE-992D-B930-FF09-C452B5A374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1674813"/>
            <a:ext cx="5646738" cy="3835400"/>
          </a:xfrm>
        </p:spPr>
        <p:txBody>
          <a:bodyPr>
            <a:normAutofit/>
          </a:bodyPr>
          <a:lstStyle>
            <a:lvl1pPr>
              <a:defRPr sz="2400" b="1" i="0">
                <a:latin typeface="Montserrat" panose="00000500000000000000" pitchFamily="2" charset="0"/>
              </a:defRPr>
            </a:lvl1pPr>
            <a:lvl2pPr>
              <a:defRPr sz="2200" b="1" i="0">
                <a:latin typeface="Montserrat" panose="00000500000000000000" pitchFamily="2" charset="0"/>
              </a:defRPr>
            </a:lvl2pPr>
            <a:lvl3pPr>
              <a:defRPr sz="2000" b="1" i="0">
                <a:latin typeface="Montserrat" panose="00000500000000000000" pitchFamily="2" charset="0"/>
              </a:defRPr>
            </a:lvl3pPr>
            <a:lvl4pPr>
              <a:defRPr sz="2000" b="1" i="0">
                <a:latin typeface="Montserrat" panose="00000500000000000000" pitchFamily="2" charset="0"/>
              </a:defRPr>
            </a:lvl4pPr>
            <a:lvl5pPr>
              <a:defRPr sz="1800" b="1" i="0">
                <a:latin typeface="Montserrat" panose="00000500000000000000" pitchFamily="2" charset="0"/>
              </a:defRPr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36A3AA6-738B-ECF1-1785-7190FFE8B9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698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32797D-2C0D-7747-A803-961F9C1B5AD6}"/>
              </a:ext>
            </a:extLst>
          </p:cNvPr>
          <p:cNvGrpSpPr/>
          <p:nvPr userDrawn="1"/>
        </p:nvGrpSpPr>
        <p:grpSpPr>
          <a:xfrm>
            <a:off x="2982521" y="4214138"/>
            <a:ext cx="6007100" cy="2024825"/>
            <a:chOff x="3136900" y="4485379"/>
            <a:chExt cx="6007100" cy="20248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311208-C9F3-4E01-D39A-0655AEAF2608}"/>
                </a:ext>
              </a:extLst>
            </p:cNvPr>
            <p:cNvSpPr/>
            <p:nvPr/>
          </p:nvSpPr>
          <p:spPr>
            <a:xfrm>
              <a:off x="3136900" y="5075104"/>
              <a:ext cx="1435100" cy="1435100"/>
            </a:xfrm>
            <a:prstGeom prst="ellipse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43BF5-19DA-38DF-8620-5712DD35CEA8}"/>
                </a:ext>
              </a:extLst>
            </p:cNvPr>
            <p:cNvSpPr/>
            <p:nvPr/>
          </p:nvSpPr>
          <p:spPr>
            <a:xfrm>
              <a:off x="4660900" y="4485379"/>
              <a:ext cx="1435100" cy="1435100"/>
            </a:xfrm>
            <a:prstGeom prst="ellipse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9EB576-A437-12B2-2B7A-0C07B046913B}"/>
                </a:ext>
              </a:extLst>
            </p:cNvPr>
            <p:cNvSpPr/>
            <p:nvPr/>
          </p:nvSpPr>
          <p:spPr>
            <a:xfrm>
              <a:off x="6184900" y="5075104"/>
              <a:ext cx="1435100" cy="1435100"/>
            </a:xfrm>
            <a:prstGeom prst="ellipse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3ADA8F-D6BB-6571-2BB0-6A4E492D1F24}"/>
                </a:ext>
              </a:extLst>
            </p:cNvPr>
            <p:cNvSpPr/>
            <p:nvPr/>
          </p:nvSpPr>
          <p:spPr>
            <a:xfrm>
              <a:off x="7708900" y="4485379"/>
              <a:ext cx="1435100" cy="1435100"/>
            </a:xfrm>
            <a:prstGeom prst="ellipse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31B07B-A583-3DA7-93C2-165748D99F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4688" y="5154613"/>
            <a:ext cx="941387" cy="773112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00EBEF5-39CC-7B56-2ACF-AC5C722553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53377" y="4545132"/>
            <a:ext cx="941387" cy="773112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394A25E8-D837-6238-53D4-65A97D295E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7377" y="5154613"/>
            <a:ext cx="941387" cy="773112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5FCD45C-4DD0-B5B8-BA87-59C290DFDF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1377" y="4545132"/>
            <a:ext cx="941387" cy="773112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985669-A9DE-CDF9-9506-2B7C4F4AB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3" y="1306513"/>
            <a:ext cx="6088062" cy="2292350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15DBAC1-E719-5B52-88FC-FDC94A34AD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823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985669-A9DE-CDF9-9506-2B7C4F4AB8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686" y="1426118"/>
            <a:ext cx="6088062" cy="1167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79E370-DE4A-60F6-4B56-DBF86BA2CD4B}"/>
              </a:ext>
            </a:extLst>
          </p:cNvPr>
          <p:cNvGrpSpPr/>
          <p:nvPr userDrawn="1"/>
        </p:nvGrpSpPr>
        <p:grpSpPr>
          <a:xfrm>
            <a:off x="311295" y="3159492"/>
            <a:ext cx="11569409" cy="2984675"/>
            <a:chOff x="1031745" y="1586097"/>
            <a:chExt cx="9051984" cy="2335231"/>
          </a:xfrm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04AE8235-4FBD-881B-5F0B-FC1C46F81F40}"/>
                </a:ext>
              </a:extLst>
            </p:cNvPr>
            <p:cNvSpPr/>
            <p:nvPr/>
          </p:nvSpPr>
          <p:spPr>
            <a:xfrm>
              <a:off x="2495799" y="1586100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E08B984-1D0A-2378-9F4B-625A0376EE93}"/>
                </a:ext>
              </a:extLst>
            </p:cNvPr>
            <p:cNvSpPr/>
            <p:nvPr/>
          </p:nvSpPr>
          <p:spPr>
            <a:xfrm>
              <a:off x="3958508" y="2423833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C3179D61-F2FC-4225-42FA-3308B4B27BEB}"/>
                </a:ext>
              </a:extLst>
            </p:cNvPr>
            <p:cNvSpPr/>
            <p:nvPr/>
          </p:nvSpPr>
          <p:spPr>
            <a:xfrm>
              <a:off x="5421217" y="1586098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78CC8933-47EC-12D5-6C2F-72C4A0E05964}"/>
                </a:ext>
              </a:extLst>
            </p:cNvPr>
            <p:cNvSpPr/>
            <p:nvPr/>
          </p:nvSpPr>
          <p:spPr>
            <a:xfrm>
              <a:off x="6883926" y="2423833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4875A339-DB22-8BB5-64EA-177AFC321BF9}"/>
                </a:ext>
              </a:extLst>
            </p:cNvPr>
            <p:cNvSpPr/>
            <p:nvPr/>
          </p:nvSpPr>
          <p:spPr>
            <a:xfrm>
              <a:off x="8346635" y="1586097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9A293E75-8624-266D-4A1D-B520C7D3AF44}"/>
                </a:ext>
              </a:extLst>
            </p:cNvPr>
            <p:cNvSpPr/>
            <p:nvPr/>
          </p:nvSpPr>
          <p:spPr>
            <a:xfrm>
              <a:off x="1031745" y="2372350"/>
              <a:ext cx="1737094" cy="1497495"/>
            </a:xfrm>
            <a:prstGeom prst="hexagon">
              <a:avLst/>
            </a:prstGeom>
            <a:solidFill>
              <a:srgbClr val="092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F6F412A4-4D4C-3B4A-C55A-CB4A62C86F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4335" y="4564633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045D495C-F438-1D91-B227-D572F1C8E0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553" y="3605064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E696683A-2CDE-EF6E-401B-D98D930EF0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071" y="4678369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38" name="Text Placeholder 16">
            <a:extLst>
              <a:ext uri="{FF2B5EF4-FFF2-40B4-BE49-F238E27FC236}">
                <a16:creationId xmlns:a16="http://schemas.microsoft.com/office/drawing/2014/main" id="{28CCDE44-41A1-EB18-7EC2-51B7BBD451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7570" y="3598202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B81CCC9B-787A-D5F5-AE79-390BFAB7A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4552" y="3598203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C6B59EB7-EAF8-55BE-937B-3783160400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8070" y="4671508"/>
            <a:ext cx="1290095" cy="1017635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35CCE687-BCDD-A823-DA9F-F0791BC29E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3973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12">
            <a:extLst>
              <a:ext uri="{FF2B5EF4-FFF2-40B4-BE49-F238E27FC236}">
                <a16:creationId xmlns:a16="http://schemas.microsoft.com/office/drawing/2014/main" id="{FC4D989E-483C-4FA0-ACF7-59AA3815C8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080684" y="0"/>
            <a:ext cx="5111316" cy="6858000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9F75AB-8651-E68B-0685-2A7A95363F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121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112">
            <a:extLst>
              <a:ext uri="{FF2B5EF4-FFF2-40B4-BE49-F238E27FC236}">
                <a16:creationId xmlns:a16="http://schemas.microsoft.com/office/drawing/2014/main" id="{FC4D989E-483C-4FA0-ACF7-59AA3815C8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6929788" y="1323651"/>
            <a:ext cx="3761487" cy="4651829"/>
          </a:xfrm>
          <a:prstGeom prst="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ln w="76200">
            <a:noFill/>
          </a:ln>
          <a:effectLst/>
        </p:spPr>
        <p:txBody>
          <a:bodyPr wrap="square">
            <a:noAutofit/>
          </a:bodyPr>
          <a:lstStyle>
            <a:lvl1pPr>
              <a:defRPr sz="2000" b="0" i="0"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5A8380A-0B08-F73D-F615-E85C27251780}"/>
              </a:ext>
            </a:extLst>
          </p:cNvPr>
          <p:cNvGrpSpPr/>
          <p:nvPr userDrawn="1"/>
        </p:nvGrpSpPr>
        <p:grpSpPr>
          <a:xfrm rot="10800000" flipH="1">
            <a:off x="7707086" y="-1"/>
            <a:ext cx="4484914" cy="2206172"/>
            <a:chOff x="5703213" y="1786291"/>
            <a:chExt cx="3157775" cy="321967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FD803D-C392-7920-1469-02698BA324FA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87D50BB-8FCF-5293-D5B3-0608EE713612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9F75AB-8651-E68B-0685-2A7A95363F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9451A19A-5E3B-F8DF-F92A-4C3929FF3CA9}"/>
              </a:ext>
            </a:extLst>
          </p:cNvPr>
          <p:cNvSpPr/>
          <p:nvPr userDrawn="1"/>
        </p:nvSpPr>
        <p:spPr>
          <a:xfrm flipH="1">
            <a:off x="1002934" y="2206171"/>
            <a:ext cx="4565015" cy="2886790"/>
          </a:xfrm>
          <a:prstGeom prst="roundRect">
            <a:avLst>
              <a:gd name="adj" fmla="val 6793"/>
            </a:avLst>
          </a:prstGeom>
          <a:solidFill>
            <a:srgbClr val="092A3E"/>
          </a:solidFill>
          <a:ln w="38100">
            <a:solidFill>
              <a:srgbClr val="C66A52"/>
            </a:solidFill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984889-4710-134A-6BAB-25225D3C3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60500" y="2624138"/>
            <a:ext cx="3551238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116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DCCF2D-668B-DE3F-E3A5-02B23D6685D3}"/>
              </a:ext>
            </a:extLst>
          </p:cNvPr>
          <p:cNvGrpSpPr/>
          <p:nvPr userDrawn="1"/>
        </p:nvGrpSpPr>
        <p:grpSpPr>
          <a:xfrm flipH="1">
            <a:off x="-2" y="5617030"/>
            <a:ext cx="2279240" cy="1247336"/>
            <a:chOff x="5703213" y="1786291"/>
            <a:chExt cx="3157775" cy="321967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EEBE81-A2B4-287D-FEC5-5137FDE2193E}"/>
                </a:ext>
              </a:extLst>
            </p:cNvPr>
            <p:cNvSpPr/>
            <p:nvPr userDrawn="1"/>
          </p:nvSpPr>
          <p:spPr>
            <a:xfrm>
              <a:off x="7471469" y="1786291"/>
              <a:ext cx="1389519" cy="1605359"/>
            </a:xfrm>
            <a:custGeom>
              <a:avLst/>
              <a:gdLst>
                <a:gd name="connsiteX0" fmla="*/ 1389519 w 1389519"/>
                <a:gd name="connsiteY0" fmla="*/ 0 h 1605359"/>
                <a:gd name="connsiteX1" fmla="*/ 1389519 w 1389519"/>
                <a:gd name="connsiteY1" fmla="*/ 455300 h 1605359"/>
                <a:gd name="connsiteX2" fmla="*/ 0 w 1389519"/>
                <a:gd name="connsiteY2" fmla="*/ 1605359 h 160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9519" h="1605359">
                  <a:moveTo>
                    <a:pt x="1389519" y="0"/>
                  </a:moveTo>
                  <a:lnTo>
                    <a:pt x="1389519" y="455300"/>
                  </a:lnTo>
                  <a:lnTo>
                    <a:pt x="0" y="1605359"/>
                  </a:lnTo>
                  <a:close/>
                </a:path>
              </a:pathLst>
            </a:custGeom>
            <a:solidFill>
              <a:srgbClr val="C66A52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525FAA6-A1BD-88E8-BFAB-66DA2D921804}"/>
                </a:ext>
              </a:extLst>
            </p:cNvPr>
            <p:cNvSpPr/>
            <p:nvPr userDrawn="1"/>
          </p:nvSpPr>
          <p:spPr>
            <a:xfrm>
              <a:off x="5703213" y="2367022"/>
              <a:ext cx="3157775" cy="2638945"/>
            </a:xfrm>
            <a:custGeom>
              <a:avLst/>
              <a:gdLst>
                <a:gd name="connsiteX0" fmla="*/ 3157775 w 3157775"/>
                <a:gd name="connsiteY0" fmla="*/ 0 h 2638945"/>
                <a:gd name="connsiteX1" fmla="*/ 3157775 w 3157775"/>
                <a:gd name="connsiteY1" fmla="*/ 2638945 h 2638945"/>
                <a:gd name="connsiteX2" fmla="*/ 0 w 3157775"/>
                <a:gd name="connsiteY2" fmla="*/ 2638945 h 263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7775" h="2638945">
                  <a:moveTo>
                    <a:pt x="3157775" y="0"/>
                  </a:moveTo>
                  <a:lnTo>
                    <a:pt x="3157775" y="2638945"/>
                  </a:lnTo>
                  <a:lnTo>
                    <a:pt x="0" y="2638945"/>
                  </a:lnTo>
                  <a:close/>
                </a:path>
              </a:pathLst>
            </a:custGeom>
            <a:solidFill>
              <a:srgbClr val="092A3E"/>
            </a:solidFill>
            <a:ln w="38100">
              <a:noFill/>
            </a:ln>
            <a:effectLst>
              <a:outerShdw blurRad="419100" dist="292100" dir="189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/>
            </a:p>
          </p:txBody>
        </p:sp>
      </p:grpSp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D0A54334-D7EE-22A5-D949-6CA5D02E01A1}"/>
              </a:ext>
            </a:extLst>
          </p:cNvPr>
          <p:cNvSpPr/>
          <p:nvPr userDrawn="1"/>
        </p:nvSpPr>
        <p:spPr>
          <a:xfrm>
            <a:off x="188686" y="257345"/>
            <a:ext cx="6052457" cy="747706"/>
          </a:xfrm>
          <a:prstGeom prst="roundRect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4D5ABFE3-179F-5821-D516-965500FAD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686" y="342270"/>
            <a:ext cx="5758314" cy="562506"/>
          </a:xfrm>
        </p:spPr>
        <p:txBody>
          <a:bodyPr>
            <a:noAutofit/>
          </a:bodyPr>
          <a:lstStyle>
            <a:lvl1pPr>
              <a:defRPr sz="3500" b="1" i="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FC7A32-7DCA-887F-C74B-4FB88AFE9CB6}"/>
              </a:ext>
            </a:extLst>
          </p:cNvPr>
          <p:cNvSpPr/>
          <p:nvPr userDrawn="1"/>
        </p:nvSpPr>
        <p:spPr>
          <a:xfrm>
            <a:off x="6931232" y="719722"/>
            <a:ext cx="2568271" cy="2568271"/>
          </a:xfrm>
          <a:prstGeom prst="ellipse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524127-4DE5-CDC3-0313-CC014E073C26}"/>
              </a:ext>
            </a:extLst>
          </p:cNvPr>
          <p:cNvSpPr/>
          <p:nvPr userDrawn="1"/>
        </p:nvSpPr>
        <p:spPr>
          <a:xfrm>
            <a:off x="5198571" y="3559070"/>
            <a:ext cx="2568271" cy="2568271"/>
          </a:xfrm>
          <a:prstGeom prst="ellipse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760701-41BC-4DD6-45C4-FDB80AC1F3FF}"/>
              </a:ext>
            </a:extLst>
          </p:cNvPr>
          <p:cNvSpPr/>
          <p:nvPr userDrawn="1"/>
        </p:nvSpPr>
        <p:spPr>
          <a:xfrm>
            <a:off x="8722289" y="3559069"/>
            <a:ext cx="2568271" cy="2568271"/>
          </a:xfrm>
          <a:prstGeom prst="ellipse">
            <a:avLst/>
          </a:prstGeom>
          <a:solidFill>
            <a:srgbClr val="092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8C593FB9-E9D3-C222-9E06-4B3B3230BD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686" y="1266718"/>
            <a:ext cx="4054211" cy="278276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CDCA0C2B-644F-1B3B-2FC2-B2B2B32B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6095" y="4184623"/>
            <a:ext cx="1683479" cy="143240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C21EF3F6-3CB9-912D-475C-482384215C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73627" y="1304873"/>
            <a:ext cx="1683479" cy="143240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51991603-B51C-6FF9-5C87-85951102F7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64684" y="4127000"/>
            <a:ext cx="1683479" cy="143240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GB"/>
              <a:t>Click to edit text </a:t>
            </a:r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99F66B5-68EB-4569-F66F-81FFEED96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7153" y="5827247"/>
            <a:ext cx="1710047" cy="79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523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D25D-77A2-4E3B-BBF1-E20B6721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9DE26F-E18A-5A7D-7B7E-E73A4FF0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3" r:id="rId2"/>
    <p:sldLayoutId id="2147483652" r:id="rId3"/>
    <p:sldLayoutId id="2147483685" r:id="rId4"/>
    <p:sldLayoutId id="2147483687" r:id="rId5"/>
    <p:sldLayoutId id="2147483688" r:id="rId6"/>
    <p:sldLayoutId id="2147483686" r:id="rId7"/>
    <p:sldLayoutId id="2147483692" r:id="rId8"/>
    <p:sldLayoutId id="2147483690" r:id="rId9"/>
    <p:sldLayoutId id="2147483689" r:id="rId10"/>
    <p:sldLayoutId id="2147483653" r:id="rId11"/>
    <p:sldLayoutId id="2147483654" r:id="rId12"/>
    <p:sldLayoutId id="2147483656" r:id="rId13"/>
    <p:sldLayoutId id="2147483662" r:id="rId14"/>
    <p:sldLayoutId id="2147483663" r:id="rId15"/>
    <p:sldLayoutId id="2147483684" r:id="rId1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homes.co.uk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1962D-9415-430B-5E55-85A29C2C10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rgbClr val="C66A52"/>
                </a:solidFill>
              </a:rPr>
              <a:t>MORhomes</a:t>
            </a:r>
            <a:r>
              <a:rPr lang="en-US" dirty="0">
                <a:solidFill>
                  <a:srgbClr val="C66A52"/>
                </a:solidFill>
              </a:rPr>
              <a:t> Plc</a:t>
            </a:r>
          </a:p>
          <a:p>
            <a:r>
              <a:rPr lang="en-US" dirty="0"/>
              <a:t>Annual General Meeting and</a:t>
            </a:r>
          </a:p>
          <a:p>
            <a:r>
              <a:rPr lang="en-US" dirty="0"/>
              <a:t>Shareholder video conference</a:t>
            </a:r>
          </a:p>
          <a:p>
            <a:r>
              <a:rPr lang="en-US" dirty="0"/>
              <a:t>5 September 2024</a:t>
            </a:r>
          </a:p>
          <a:p>
            <a:endParaRPr lang="en-US" dirty="0"/>
          </a:p>
        </p:txBody>
      </p:sp>
      <p:pic>
        <p:nvPicPr>
          <p:cNvPr id="6" name="Picture Placeholder 5" descr="A picture containing building, outdoor, sky, house&#10;&#10;Description automatically generated">
            <a:extLst>
              <a:ext uri="{FF2B5EF4-FFF2-40B4-BE49-F238E27FC236}">
                <a16:creationId xmlns:a16="http://schemas.microsoft.com/office/drawing/2014/main" id="{AE06844F-5AA6-6E70-9CB1-A92F704259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C7BD4A-47AF-D2E0-BDA3-4D79CE08D298}"/>
              </a:ext>
            </a:extLst>
          </p:cNvPr>
          <p:cNvSpPr txBox="1">
            <a:spLocks/>
          </p:cNvSpPr>
          <p:nvPr/>
        </p:nvSpPr>
        <p:spPr>
          <a:xfrm>
            <a:off x="1614535" y="323639"/>
            <a:ext cx="6756400" cy="674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• WE ARE CURRENTLY ADMITTING PARTICIPANTS •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FF0000"/>
                </a:solidFill>
              </a:rPr>
              <a:t>•  PLEASE MUTE YOURSELF UNTIL INVITED TO SPEAK •</a:t>
            </a:r>
          </a:p>
        </p:txBody>
      </p:sp>
    </p:spTree>
    <p:extLst>
      <p:ext uri="{BB962C8B-B14F-4D97-AF65-F5344CB8AC3E}">
        <p14:creationId xmlns:p14="http://schemas.microsoft.com/office/powerpoint/2010/main" val="23254089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B6B72-B399-87EB-D35A-D7EDD00A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Unique benefits of MORhomes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4E9198-58EB-0F4D-49E8-7E2485A23716}"/>
              </a:ext>
            </a:extLst>
          </p:cNvPr>
          <p:cNvSpPr txBox="1">
            <a:spLocks/>
          </p:cNvSpPr>
          <p:nvPr/>
        </p:nvSpPr>
        <p:spPr>
          <a:xfrm>
            <a:off x="337685" y="1317540"/>
            <a:ext cx="7375616" cy="4718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Speed and efficiency of borrowing</a:t>
            </a:r>
          </a:p>
          <a:p>
            <a:r>
              <a:rPr lang="en-US" dirty="0"/>
              <a:t>Minimal business covenants</a:t>
            </a:r>
          </a:p>
          <a:p>
            <a:r>
              <a:rPr lang="en-US" dirty="0"/>
              <a:t>Cash up-front, a year to perfect security</a:t>
            </a:r>
          </a:p>
          <a:p>
            <a:r>
              <a:rPr lang="en-US" dirty="0"/>
              <a:t>Security flexibility</a:t>
            </a:r>
          </a:p>
          <a:p>
            <a:r>
              <a:rPr lang="en-US" dirty="0"/>
              <a:t>Standby liquidity at minimal cost – similar to a “shelf” facility</a:t>
            </a:r>
          </a:p>
          <a:p>
            <a:r>
              <a:rPr lang="en-US" dirty="0"/>
              <a:t>£10m minimum issuance amount – loan size potentially smaller</a:t>
            </a:r>
          </a:p>
          <a:p>
            <a:r>
              <a:rPr lang="en-US" dirty="0"/>
              <a:t>Fixed interest rate, no swaps required</a:t>
            </a:r>
          </a:p>
          <a:p>
            <a:r>
              <a:rPr lang="en-US" dirty="0"/>
              <a:t>The sector’s own vehicle, here for the long-term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6C6B3B3-1E8C-1F1D-3E74-A436FE1CA487}"/>
              </a:ext>
            </a:extLst>
          </p:cNvPr>
          <p:cNvSpPr txBox="1">
            <a:spLocks/>
          </p:cNvSpPr>
          <p:nvPr/>
        </p:nvSpPr>
        <p:spPr>
          <a:xfrm>
            <a:off x="7925172" y="2951070"/>
            <a:ext cx="3788953" cy="2105688"/>
          </a:xfrm>
          <a:prstGeom prst="rect">
            <a:avLst/>
          </a:prstGeom>
          <a:solidFill>
            <a:srgbClr val="D99694"/>
          </a:solidFill>
        </p:spPr>
        <p:txBody>
          <a:bodyPr vert="horz" lIns="60960" tIns="30480" rIns="60960" bIns="3048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serratt Light "/>
                <a:ea typeface="+mn-ea"/>
                <a:cs typeface="+mn-cs"/>
              </a:rPr>
              <a:t>The right choice for 22 borrowers to date!</a:t>
            </a:r>
          </a:p>
          <a:p>
            <a:pPr marL="0" marR="0" lvl="0" indent="0" algn="ctr" defTabSz="609630" rtl="0" eaLnBrk="1" fontAlgn="auto" latinLnBrk="0" hangingPunct="1">
              <a:lnSpc>
                <a:spcPct val="120000"/>
              </a:lnSpc>
              <a:spcBef>
                <a:spcPts val="667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Monserratt Light "/>
              </a:rPr>
              <a:t>Offer very relevant in current market conditions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serratt Light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3402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8A2F-F573-C1F1-722A-C2514ED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C66A33E-210C-F276-D18B-A632E2FDC0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"/>
          <a:stretch/>
        </p:blipFill>
        <p:spPr>
          <a:xfrm>
            <a:off x="4482852" y="1620253"/>
            <a:ext cx="3226296" cy="452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42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745E4-ADBB-526D-27E6-E10382918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Contact </a:t>
            </a:r>
            <a:r>
              <a:rPr lang="en-US" err="1"/>
              <a:t>MORhomes</a:t>
            </a:r>
            <a:endParaRPr lang="en-US"/>
          </a:p>
          <a:p>
            <a:r>
              <a:rPr lang="en-US" sz="2400">
                <a:solidFill>
                  <a:schemeClr val="bg1"/>
                </a:solidFill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www.morhomes.co.uk</a:t>
            </a: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US" sz="2400">
                <a:solidFill>
                  <a:schemeClr val="bg1"/>
                </a:solidFill>
                <a:latin typeface="Montserrat" pitchFamily="2" charset="77"/>
              </a:rPr>
              <a:t>02030110945</a:t>
            </a:r>
          </a:p>
          <a:p>
            <a:r>
              <a:rPr lang="en-US" sz="2400" err="1">
                <a:solidFill>
                  <a:schemeClr val="bg1"/>
                </a:solidFill>
                <a:latin typeface="Montserrat" pitchFamily="2" charset="77"/>
              </a:rPr>
              <a:t>admin@MORhomes.co.uk</a:t>
            </a:r>
            <a:endParaRPr lang="en-US" sz="240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22825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9F6BE5-942B-F460-B752-4062BC4F4689}"/>
              </a:ext>
            </a:extLst>
          </p:cNvPr>
          <p:cNvSpPr/>
          <p:nvPr/>
        </p:nvSpPr>
        <p:spPr>
          <a:xfrm>
            <a:off x="2202024" y="1343608"/>
            <a:ext cx="7725747" cy="5041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F8A2F-F573-C1F1-722A-C2514EDBF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19CF3C-DA8B-6EFE-7A69-3739B5472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35736"/>
              </p:ext>
            </p:extLst>
          </p:nvPr>
        </p:nvGraphicFramePr>
        <p:xfrm>
          <a:off x="1315093" y="1523999"/>
          <a:ext cx="8433160" cy="40092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04125">
                  <a:extLst>
                    <a:ext uri="{9D8B030D-6E8A-4147-A177-3AD203B41FA5}">
                      <a16:colId xmlns:a16="http://schemas.microsoft.com/office/drawing/2014/main" val="2588513402"/>
                    </a:ext>
                  </a:extLst>
                </a:gridCol>
                <a:gridCol w="4417888">
                  <a:extLst>
                    <a:ext uri="{9D8B030D-6E8A-4147-A177-3AD203B41FA5}">
                      <a16:colId xmlns:a16="http://schemas.microsoft.com/office/drawing/2014/main" val="1674954111"/>
                    </a:ext>
                  </a:extLst>
                </a:gridCol>
                <a:gridCol w="3111147">
                  <a:extLst>
                    <a:ext uri="{9D8B030D-6E8A-4147-A177-3AD203B41FA5}">
                      <a16:colId xmlns:a16="http://schemas.microsoft.com/office/drawing/2014/main" val="454086332"/>
                    </a:ext>
                  </a:extLst>
                </a:gridCol>
              </a:tblGrid>
              <a:tr h="1275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11.00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Welcome (to include AGM formal business)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Neil Hadden, Chair, MORhomes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168087"/>
                  </a:ext>
                </a:extLst>
              </a:tr>
              <a:tr h="127568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11.10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Update on MORhomes business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Andrew Morton, CEO, MORhomes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610996"/>
                  </a:ext>
                </a:extLst>
              </a:tr>
              <a:tr h="728962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11.25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ontserrat" panose="00000500000000000000" pitchFamily="2" charset="0"/>
                        </a:rPr>
                        <a:t>Market update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Montserrat" panose="00000500000000000000" pitchFamily="2" charset="0"/>
                        </a:rPr>
                        <a:t>Zachary Kiefer, Chatham Financial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1334826"/>
                  </a:ext>
                </a:extLst>
              </a:tr>
              <a:tr h="72896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ontserrat" panose="00000500000000000000" pitchFamily="2" charset="0"/>
                        </a:rPr>
                        <a:t>11.45</a:t>
                      </a:r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Montserrat" panose="00000500000000000000" pitchFamily="2" charset="0"/>
                        </a:rPr>
                        <a:t>Close</a:t>
                      </a:r>
                      <a:endParaRPr lang="en-GB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Montserrat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11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996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74DB5-6A1B-534B-043A-F797C6805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4063" y="1572126"/>
            <a:ext cx="7565775" cy="4020831"/>
          </a:xfrm>
        </p:spPr>
        <p:txBody>
          <a:bodyPr/>
          <a:lstStyle/>
          <a:p>
            <a:pPr algn="ctr"/>
            <a:endParaRPr lang="en-US" b="1">
              <a:latin typeface="Montserrat" panose="00000500000000000000" pitchFamily="2" charset="0"/>
            </a:endParaRPr>
          </a:p>
          <a:p>
            <a:pPr algn="ctr"/>
            <a:endParaRPr lang="en-US" b="1">
              <a:latin typeface="Montserrat" panose="00000500000000000000" pitchFamily="2" charset="0"/>
            </a:endParaRPr>
          </a:p>
          <a:p>
            <a:pPr algn="ctr"/>
            <a:endParaRPr lang="en-US" sz="3600" b="1">
              <a:latin typeface="Montserrat" panose="00000500000000000000" pitchFamily="2" charset="0"/>
            </a:endParaRPr>
          </a:p>
          <a:p>
            <a:pPr algn="ctr"/>
            <a:r>
              <a:rPr lang="en-US" sz="3600" b="1">
                <a:latin typeface="Montserrat" panose="00000500000000000000" pitchFamily="2" charset="0"/>
              </a:rPr>
              <a:t>WELCOME (including AGM formal business)</a:t>
            </a:r>
          </a:p>
          <a:p>
            <a:pPr algn="ctr"/>
            <a:r>
              <a:rPr lang="en-US" sz="3000" b="1">
                <a:solidFill>
                  <a:srgbClr val="FF784A"/>
                </a:solidFill>
                <a:latin typeface="Montserrat" panose="00000500000000000000" pitchFamily="2" charset="0"/>
              </a:rPr>
              <a:t>NEIL </a:t>
            </a:r>
            <a:r>
              <a:rPr lang="en-US" sz="3000" b="1">
                <a:solidFill>
                  <a:srgbClr val="FF784A"/>
                </a:solidFill>
                <a:latin typeface="Montserrat" pitchFamily="2" charset="77"/>
              </a:rPr>
              <a:t>HADDEN</a:t>
            </a:r>
            <a:r>
              <a:rPr lang="en-US" sz="3000" b="1">
                <a:solidFill>
                  <a:srgbClr val="FF784A"/>
                </a:solidFill>
                <a:latin typeface="Montserrat" panose="00000500000000000000" pitchFamily="2" charset="0"/>
              </a:rPr>
              <a:t>, CHAIR</a:t>
            </a:r>
          </a:p>
        </p:txBody>
      </p:sp>
      <p:pic>
        <p:nvPicPr>
          <p:cNvPr id="9" name="Picture Placeholder 8" descr="A person in a suit and tie&#10;&#10;Description automatically generated">
            <a:extLst>
              <a:ext uri="{FF2B5EF4-FFF2-40B4-BE49-F238E27FC236}">
                <a16:creationId xmlns:a16="http://schemas.microsoft.com/office/drawing/2014/main" id="{A768DD42-9630-1C9F-7B51-DC705D4B18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3613"/>
          <a:stretch>
            <a:fillRect/>
          </a:stretch>
        </p:blipFill>
        <p:spPr>
          <a:xfrm>
            <a:off x="792162" y="595956"/>
            <a:ext cx="2628270" cy="2833044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7EE7F0-D00B-DED0-1424-49D0B754564A}"/>
              </a:ext>
            </a:extLst>
          </p:cNvPr>
          <p:cNvSpPr/>
          <p:nvPr/>
        </p:nvSpPr>
        <p:spPr>
          <a:xfrm>
            <a:off x="5299969" y="250288"/>
            <a:ext cx="6747029" cy="754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26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9FCA-2451-8B65-51B7-23908887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votes received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2967EB5-3205-038E-1D8C-F07E5B0242E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454385425"/>
              </p:ext>
            </p:extLst>
          </p:nvPr>
        </p:nvGraphicFramePr>
        <p:xfrm>
          <a:off x="338138" y="1130550"/>
          <a:ext cx="9751084" cy="4937760"/>
        </p:xfrm>
        <a:graphic>
          <a:graphicData uri="http://schemas.openxmlformats.org/drawingml/2006/table">
            <a:tbl>
              <a:tblPr firstRow="1" bandRow="1"/>
              <a:tblGrid>
                <a:gridCol w="8069055">
                  <a:extLst>
                    <a:ext uri="{9D8B030D-6E8A-4147-A177-3AD203B41FA5}">
                      <a16:colId xmlns:a16="http://schemas.microsoft.com/office/drawing/2014/main" val="1334785067"/>
                    </a:ext>
                  </a:extLst>
                </a:gridCol>
                <a:gridCol w="1682029">
                  <a:extLst>
                    <a:ext uri="{9D8B030D-6E8A-4147-A177-3AD203B41FA5}">
                      <a16:colId xmlns:a16="http://schemas.microsoft.com/office/drawing/2014/main" val="1135612316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bg1"/>
                          </a:solidFill>
                          <a:latin typeface="Montserrat" panose="00000500000000000000" pitchFamily="2" charset="0"/>
                        </a:rPr>
                        <a:t>Resolution</a:t>
                      </a:r>
                    </a:p>
                  </a:txBody>
                  <a:tcPr>
                    <a:solidFill>
                      <a:srgbClr val="092A3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Votes</a:t>
                      </a:r>
                    </a:p>
                  </a:txBody>
                  <a:tcPr>
                    <a:solidFill>
                      <a:srgbClr val="092A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11830"/>
                  </a:ext>
                </a:extLst>
              </a:tr>
              <a:tr h="138381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1. Annual Report and Financial Statements to 31 March 2024 adopted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96524"/>
                  </a:ext>
                </a:extLst>
              </a:tr>
              <a:tr h="123943"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2. PwC appointed as auditor and Directors </a:t>
                      </a:r>
                      <a:r>
                        <a:rPr lang="en-US" sz="1600" b="0" i="0" err="1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authorised</a:t>
                      </a:r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 to set</a:t>
                      </a:r>
                      <a:r>
                        <a:rPr lang="en-GB" sz="1600" b="0" i="0" noProof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 fees</a:t>
                      </a:r>
                      <a:endParaRPr lang="en-US" sz="1600" b="0" i="0">
                        <a:solidFill>
                          <a:srgbClr val="092A3E"/>
                        </a:solidFill>
                        <a:latin typeface="Montserrat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722944"/>
                  </a:ext>
                </a:extLst>
              </a:tr>
              <a:tr h="125547"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3. Directors may allot securities up to £2,100,000 nominal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974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Reappointments: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092A3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73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4. Malcolm Charles Cooper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920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5. Neil John Hadden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4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6. Jane Elizabeth Pilcher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683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7. Geraldine Lesley Howley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26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8. Anjila 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8482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 dirty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9. Michael Thomas Hinch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245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10. Andrew David Morton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23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en-US" sz="1600" b="0" i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Special Resolutions: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latin typeface="Montserrat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03085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rgbClr val="092A3E"/>
                          </a:solidFill>
                          <a:latin typeface="Montserrat" pitchFamily="2" charset="77"/>
                        </a:rPr>
                        <a:t>11. Directors empowered to allot securities (conferred by resolution 3) as if section S561(1) of the Companies Act 2006 did not apply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Montserrat" pitchFamily="2" charset="77"/>
                        </a:rPr>
                        <a:t>For: 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5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353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74DB5-6A1B-534B-043A-F797C68058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34063" y="1572126"/>
            <a:ext cx="7909299" cy="4020831"/>
          </a:xfrm>
        </p:spPr>
        <p:txBody>
          <a:bodyPr/>
          <a:lstStyle/>
          <a:p>
            <a:pPr algn="ctr"/>
            <a:endParaRPr lang="en-US" b="1">
              <a:latin typeface="Montserrat" panose="00000500000000000000" pitchFamily="2" charset="0"/>
            </a:endParaRPr>
          </a:p>
          <a:p>
            <a:pPr algn="ctr"/>
            <a:endParaRPr lang="en-US" b="1">
              <a:latin typeface="Montserrat" panose="00000500000000000000" pitchFamily="2" charset="0"/>
            </a:endParaRPr>
          </a:p>
          <a:p>
            <a:pPr algn="ctr"/>
            <a:endParaRPr lang="en-US" sz="3600" b="1">
              <a:latin typeface="Montserrat" panose="00000500000000000000" pitchFamily="2" charset="0"/>
            </a:endParaRPr>
          </a:p>
          <a:p>
            <a:pPr algn="ctr"/>
            <a:r>
              <a:rPr lang="en-US" sz="3600" b="1">
                <a:latin typeface="Montserrat" panose="00000500000000000000" pitchFamily="2" charset="0"/>
              </a:rPr>
              <a:t>Update on MORhomes Business</a:t>
            </a:r>
          </a:p>
          <a:p>
            <a:pPr algn="ctr"/>
            <a:r>
              <a:rPr lang="en-US" sz="3000" b="1">
                <a:solidFill>
                  <a:srgbClr val="FF784A"/>
                </a:solidFill>
                <a:latin typeface="Montserrat" panose="00000500000000000000" pitchFamily="2" charset="0"/>
              </a:rPr>
              <a:t>ANDREW MORTON, CHIEF EXECUTIVE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EE7F0-D00B-DED0-1424-49D0B754564A}"/>
              </a:ext>
            </a:extLst>
          </p:cNvPr>
          <p:cNvSpPr/>
          <p:nvPr/>
        </p:nvSpPr>
        <p:spPr>
          <a:xfrm>
            <a:off x="5299969" y="250288"/>
            <a:ext cx="6747029" cy="754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65865256-12F9-4BAB-594A-E001EAC814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r="639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0986E-6596-E9F6-948D-CD1440BC5800}"/>
              </a:ext>
            </a:extLst>
          </p:cNvPr>
          <p:cNvSpPr txBox="1"/>
          <p:nvPr/>
        </p:nvSpPr>
        <p:spPr>
          <a:xfrm>
            <a:off x="-337260" y="6008693"/>
            <a:ext cx="11274457" cy="629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11125" lvl="1" algn="ctr">
              <a:lnSpc>
                <a:spcPts val="5653"/>
              </a:lnSpc>
            </a:pPr>
            <a:r>
              <a:rPr kumimoji="0" lang="en-US" sz="2400" b="1" i="0" u="none" strike="noStrike" kern="1200" cap="none" spc="37" normalizeH="0" baseline="0" noProof="0">
                <a:ln>
                  <a:noFill/>
                </a:ln>
                <a:solidFill>
                  <a:srgbClr val="FF784A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**</a:t>
            </a:r>
            <a:r>
              <a:rPr lang="en-US" sz="2400" b="1" spc="37">
                <a:solidFill>
                  <a:srgbClr val="FF784A"/>
                </a:solidFill>
                <a:latin typeface="Montserrat Light"/>
              </a:rPr>
              <a:t> Confidential to MORhomes shareholders**</a:t>
            </a:r>
            <a:endParaRPr kumimoji="0" lang="en-US" sz="2400" b="1" i="0" u="none" strike="noStrike" kern="1200" cap="none" spc="37" normalizeH="0" baseline="0" noProof="0">
              <a:ln>
                <a:noFill/>
              </a:ln>
              <a:solidFill>
                <a:srgbClr val="FF784A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6244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B6B72-B399-87EB-D35A-D7EDD00A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Highlights of the year 2023-2024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4E9198-58EB-0F4D-49E8-7E2485A23716}"/>
              </a:ext>
            </a:extLst>
          </p:cNvPr>
          <p:cNvSpPr txBox="1">
            <a:spLocks/>
          </p:cNvSpPr>
          <p:nvPr/>
        </p:nvSpPr>
        <p:spPr>
          <a:xfrm>
            <a:off x="337686" y="1317540"/>
            <a:ext cx="10523602" cy="4718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financial strength</a:t>
            </a:r>
            <a:endParaRPr lang="en-US" b="0" dirty="0"/>
          </a:p>
          <a:p>
            <a:pPr lvl="1"/>
            <a:r>
              <a:rPr lang="en-US" b="0" dirty="0"/>
              <a:t>Financial result excl one-offs ahead of budget, loss more than halved</a:t>
            </a:r>
          </a:p>
          <a:p>
            <a:pPr lvl="1"/>
            <a:r>
              <a:rPr lang="en-US" b="0" dirty="0"/>
              <a:t>Operating costs below budget</a:t>
            </a:r>
          </a:p>
          <a:p>
            <a:pPr lvl="1"/>
            <a:r>
              <a:rPr lang="en-US" b="0" dirty="0"/>
              <a:t>Further improvement planned, on path to profitability</a:t>
            </a:r>
          </a:p>
          <a:p>
            <a:pPr lvl="1"/>
            <a:r>
              <a:rPr lang="en-US" b="0" dirty="0"/>
              <a:t>Bottom line profit over £1m, growing total equity by 28%</a:t>
            </a:r>
          </a:p>
          <a:p>
            <a:pPr lvl="1"/>
            <a:r>
              <a:rPr lang="en-US" b="0" dirty="0"/>
              <a:t>Underlying loans performing strongly</a:t>
            </a:r>
          </a:p>
          <a:p>
            <a:r>
              <a:rPr lang="en-US" dirty="0"/>
              <a:t>Proving strength of business model</a:t>
            </a:r>
          </a:p>
          <a:p>
            <a:pPr lvl="1"/>
            <a:r>
              <a:rPr lang="en-US" b="0" dirty="0"/>
              <a:t>Unique benefits for borrowers</a:t>
            </a:r>
          </a:p>
          <a:p>
            <a:pPr lvl="1"/>
            <a:r>
              <a:rPr lang="en-US" b="0" dirty="0"/>
              <a:t>Established sound financial position</a:t>
            </a:r>
          </a:p>
          <a:p>
            <a:r>
              <a:rPr lang="en-GB" dirty="0"/>
              <a:t>A ESG rating from MSCI</a:t>
            </a:r>
          </a:p>
          <a:p>
            <a:r>
              <a:rPr lang="en-GB" dirty="0"/>
              <a:t>Seamless CEO transition</a:t>
            </a:r>
          </a:p>
          <a:p>
            <a:pPr lvl="1"/>
            <a:r>
              <a:rPr lang="en-GB" b="0" dirty="0"/>
              <a:t>Patrick Symington retired at end of April 2023</a:t>
            </a:r>
          </a:p>
          <a:p>
            <a:pPr lvl="1"/>
            <a:r>
              <a:rPr lang="en-GB" b="0" dirty="0"/>
              <a:t>Replaced by his deputy, Andrew Morton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614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1405-77F2-5DDD-78E3-49DDC70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308C-EC92-5A80-11B7-997A60DD11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6" y="1842721"/>
            <a:ext cx="5020377" cy="34015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Montserrat" panose="00000500000000000000" pitchFamily="2" charset="0"/>
              </a:rPr>
              <a:t>Build loan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Montserrat" panose="00000500000000000000" pitchFamily="2" charset="0"/>
              </a:rPr>
              <a:t>Build investor confidence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>
                <a:latin typeface="Montserrat" panose="00000500000000000000" pitchFamily="2" charset="0"/>
              </a:rPr>
              <a:t>Build governance and operational excellence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F250D-1EC8-3985-3544-5A8890DF8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/>
              <a:t>Improve rating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800F0-C380-C0B0-2861-F88499C0F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3402" y="1058779"/>
            <a:ext cx="1777532" cy="1941095"/>
          </a:xfrm>
        </p:spPr>
        <p:txBody>
          <a:bodyPr anchor="ctr">
            <a:normAutofit/>
          </a:bodyPr>
          <a:lstStyle/>
          <a:p>
            <a:r>
              <a:rPr lang="en-US"/>
              <a:t>Improve investor spread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BD8371-F3CB-5B8A-4C6B-CFD472AAA4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0934" y="3978405"/>
            <a:ext cx="1808116" cy="1844842"/>
          </a:xfrm>
        </p:spPr>
        <p:txBody>
          <a:bodyPr anchor="ctr"/>
          <a:lstStyle/>
          <a:p>
            <a:r>
              <a:rPr lang="en-US"/>
              <a:t>More borrowers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60317CA-1B47-5865-3350-56643C31D9FB}"/>
              </a:ext>
            </a:extLst>
          </p:cNvPr>
          <p:cNvSpPr/>
          <p:nvPr/>
        </p:nvSpPr>
        <p:spPr>
          <a:xfrm rot="17916131">
            <a:off x="6477811" y="2786444"/>
            <a:ext cx="1796647" cy="1162975"/>
          </a:xfrm>
          <a:prstGeom prst="rightArrow">
            <a:avLst/>
          </a:prstGeom>
          <a:solidFill>
            <a:srgbClr val="45C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1F9650B-C2D3-4562-0395-A0BED39AA1B5}"/>
              </a:ext>
            </a:extLst>
          </p:cNvPr>
          <p:cNvSpPr/>
          <p:nvPr/>
        </p:nvSpPr>
        <p:spPr>
          <a:xfrm rot="3401216">
            <a:off x="8346232" y="2837130"/>
            <a:ext cx="1796647" cy="1162975"/>
          </a:xfrm>
          <a:prstGeom prst="rightArrow">
            <a:avLst/>
          </a:prstGeom>
          <a:solidFill>
            <a:srgbClr val="45C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94D136-3B80-4FE4-6EFB-8DE1FD49785E}"/>
              </a:ext>
            </a:extLst>
          </p:cNvPr>
          <p:cNvSpPr/>
          <p:nvPr/>
        </p:nvSpPr>
        <p:spPr>
          <a:xfrm rot="10800000">
            <a:off x="7205473" y="4319338"/>
            <a:ext cx="1796647" cy="1162975"/>
          </a:xfrm>
          <a:prstGeom prst="rightArrow">
            <a:avLst/>
          </a:prstGeom>
          <a:solidFill>
            <a:srgbClr val="45C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9791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B6B72-B399-87EB-D35A-D7EDD00A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Bond spread at record low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4E9198-58EB-0F4D-49E8-7E2485A23716}"/>
              </a:ext>
            </a:extLst>
          </p:cNvPr>
          <p:cNvSpPr txBox="1">
            <a:spLocks/>
          </p:cNvSpPr>
          <p:nvPr/>
        </p:nvSpPr>
        <p:spPr>
          <a:xfrm>
            <a:off x="337686" y="1317540"/>
            <a:ext cx="5463548" cy="4718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Comparative secondary trading spread tightening</a:t>
            </a:r>
          </a:p>
          <a:p>
            <a:r>
              <a:rPr lang="en-US" dirty="0"/>
              <a:t>Absolute secondary spread has reached an all-time low recently</a:t>
            </a:r>
          </a:p>
          <a:p>
            <a:r>
              <a:rPr lang="en-US" dirty="0"/>
              <a:t>Strong demand for MH bonds - reverse enquiries / new investors</a:t>
            </a:r>
          </a:p>
          <a:p>
            <a:r>
              <a:rPr lang="en-US" dirty="0"/>
              <a:t>Enables taps close to / inside secondary trading price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AEC2F-26E7-95A6-8A22-955D81D89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55" y="2051184"/>
            <a:ext cx="5566805" cy="33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819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B6B72-B399-87EB-D35A-D7EDD00AA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Outlook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C4E9198-58EB-0F4D-49E8-7E2485A23716}"/>
              </a:ext>
            </a:extLst>
          </p:cNvPr>
          <p:cNvSpPr txBox="1">
            <a:spLocks/>
          </p:cNvSpPr>
          <p:nvPr/>
        </p:nvSpPr>
        <p:spPr>
          <a:xfrm>
            <a:off x="337685" y="1317540"/>
            <a:ext cx="9776471" cy="4718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Borrowers responding to change / seeking to maintain financial strength</a:t>
            </a:r>
          </a:p>
          <a:p>
            <a:r>
              <a:rPr lang="en-US" sz="1800" dirty="0"/>
              <a:t>Bank of England (BoE) has started to lower Base Rate</a:t>
            </a:r>
          </a:p>
          <a:p>
            <a:pPr lvl="1"/>
            <a:r>
              <a:rPr lang="en-US" sz="1800" b="0" dirty="0"/>
              <a:t>Further BoE rate cuts expected</a:t>
            </a:r>
          </a:p>
          <a:p>
            <a:pPr lvl="1"/>
            <a:r>
              <a:rPr lang="en-US" sz="1800" b="0" dirty="0"/>
              <a:t>Rate cuts already built into gilt yields</a:t>
            </a:r>
          </a:p>
          <a:p>
            <a:pPr lvl="1"/>
            <a:r>
              <a:rPr lang="en-US" sz="1800" b="0" dirty="0"/>
              <a:t>Further drops in gilt yield need more BoE cuts than expected</a:t>
            </a:r>
            <a:endParaRPr lang="en-US" sz="1800" dirty="0"/>
          </a:p>
          <a:p>
            <a:r>
              <a:rPr lang="en-US" sz="1800" dirty="0"/>
              <a:t>New government making positive noises</a:t>
            </a:r>
          </a:p>
          <a:p>
            <a:pPr lvl="1"/>
            <a:r>
              <a:rPr lang="en-US" sz="1800" b="0" dirty="0"/>
              <a:t>Ambitious target for new homes</a:t>
            </a:r>
          </a:p>
          <a:p>
            <a:pPr lvl="1"/>
            <a:r>
              <a:rPr lang="en-US" sz="1800" b="0" dirty="0"/>
              <a:t>Media reports of future rent settlement</a:t>
            </a:r>
          </a:p>
          <a:p>
            <a:r>
              <a:rPr lang="en-US" sz="1800" dirty="0"/>
              <a:t>Challenges ahead</a:t>
            </a:r>
          </a:p>
          <a:p>
            <a:pPr lvl="1"/>
            <a:r>
              <a:rPr lang="en-US" sz="1800" b="0" dirty="0"/>
              <a:t>Fiscal decisions could alter gilt issuance, and thereby gilt yield</a:t>
            </a:r>
          </a:p>
          <a:p>
            <a:pPr lvl="1"/>
            <a:r>
              <a:rPr lang="en-US" sz="1800" b="0" dirty="0"/>
              <a:t>Political pressure to deliver</a:t>
            </a:r>
          </a:p>
          <a:p>
            <a:pPr lvl="1"/>
            <a:r>
              <a:rPr lang="en-US" sz="1800" b="0" dirty="0"/>
              <a:t>Competing priorities (affordability, stock investment, new development)</a:t>
            </a:r>
          </a:p>
          <a:p>
            <a:pPr lvl="1"/>
            <a:r>
              <a:rPr lang="en-US" sz="1800" b="0" dirty="0"/>
              <a:t>Cost inflation</a:t>
            </a:r>
          </a:p>
          <a:p>
            <a:r>
              <a:rPr lang="en-US" sz="1800" dirty="0"/>
              <a:t>Expect a shift back towards </a:t>
            </a:r>
            <a:r>
              <a:rPr lang="en-US" sz="1800"/>
              <a:t>LT funding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32277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5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C4CD"/>
      </a:accent1>
      <a:accent2>
        <a:srgbClr val="0221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5C4C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holderName xmlns="84178483-68ea-40f6-8b57-f66b29da5cbf" xsi:nil="true"/>
    <zrze xmlns="84178483-68ea-40f6-8b57-f66b29da5cbf" xsi:nil="true"/>
    <lcf76f155ced4ddcb4097134ff3c332f xmlns="84178483-68ea-40f6-8b57-f66b29da5cbf">
      <Terms xmlns="http://schemas.microsoft.com/office/infopath/2007/PartnerControls"/>
    </lcf76f155ced4ddcb4097134ff3c332f>
    <TaxCatchAll xmlns="83f0d92b-188e-4ada-bc04-8edfdfd29d0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16DD9260DA647AEEA485CB051D45B" ma:contentTypeVersion="22" ma:contentTypeDescription="Create a new document." ma:contentTypeScope="" ma:versionID="9220cee51bba053893b58dfb559e8b83">
  <xsd:schema xmlns:xsd="http://www.w3.org/2001/XMLSchema" xmlns:xs="http://www.w3.org/2001/XMLSchema" xmlns:p="http://schemas.microsoft.com/office/2006/metadata/properties" xmlns:ns2="84178483-68ea-40f6-8b57-f66b29da5cbf" xmlns:ns3="83f0d92b-188e-4ada-bc04-8edfdfd29d01" targetNamespace="http://schemas.microsoft.com/office/2006/metadata/properties" ma:root="true" ma:fieldsID="112c298061a58f0a82a97e820b6beff9" ns2:_="" ns3:_="">
    <xsd:import namespace="84178483-68ea-40f6-8b57-f66b29da5cbf"/>
    <xsd:import namespace="83f0d92b-188e-4ada-bc04-8edfdfd29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ShareholderName" minOccurs="0"/>
                <xsd:element ref="ns2:zrz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78483-68ea-40f6-8b57-f66b29da5c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ShareholderName" ma:index="18" nillable="true" ma:displayName="ShareholderName" ma:format="Dropdown" ma:internalName="ShareholderName">
      <xsd:simpleType>
        <xsd:restriction base="dms:Text">
          <xsd:maxLength value="255"/>
        </xsd:restriction>
      </xsd:simpleType>
    </xsd:element>
    <xsd:element name="zrze" ma:index="19" nillable="true" ma:displayName="Shares" ma:internalName="zrze">
      <xsd:simpleType>
        <xsd:restriction base="dms:Number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9c76e4-c11a-4627-89b0-fcf03e858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0d92b-188e-4ada-bc04-8edfdfd29d0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293a636-64d0-4d07-b9b7-1536b21f475a}" ma:internalName="TaxCatchAll" ma:showField="CatchAllData" ma:web="83f0d92b-188e-4ada-bc04-8edfdfd29d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BFCE3-96D4-497C-A3D6-F0504DD72B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396043-E27F-4492-A96E-8944CA7B6A6C}">
  <ds:schemaRefs>
    <ds:schemaRef ds:uri="83f0d92b-188e-4ada-bc04-8edfdfd29d01"/>
    <ds:schemaRef ds:uri="84178483-68ea-40f6-8b57-f66b29da5cb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D41312-CB80-49DD-B643-4DC7A27EC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78483-68ea-40f6-8b57-f66b29da5cbf"/>
    <ds:schemaRef ds:uri="83f0d92b-188e-4ada-bc04-8edfdfd29d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17096</TotalTime>
  <Words>579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Libre Baskerville</vt:lpstr>
      <vt:lpstr>Monserratt Light </vt:lpstr>
      <vt:lpstr>Montserrat</vt:lpstr>
      <vt:lpstr>Montserrat Light</vt:lpstr>
      <vt:lpstr>Office Theme</vt:lpstr>
      <vt:lpstr>PowerPoint Presentation</vt:lpstr>
      <vt:lpstr>Agenda</vt:lpstr>
      <vt:lpstr>PowerPoint Presentation</vt:lpstr>
      <vt:lpstr>Proxy votes received</vt:lpstr>
      <vt:lpstr>PowerPoint Presentation</vt:lpstr>
      <vt:lpstr>Highlights of the year 2023-2024</vt:lpstr>
      <vt:lpstr>Consistent Strategy</vt:lpstr>
      <vt:lpstr>Bond spread at record low</vt:lpstr>
      <vt:lpstr>Outlook</vt:lpstr>
      <vt:lpstr>Unique benefits of MORhomes</vt:lpstr>
      <vt:lpstr>Questions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LENOVO</dc:creator>
  <cp:keywords/>
  <dc:description/>
  <cp:lastModifiedBy>Andrew Morton</cp:lastModifiedBy>
  <cp:revision>2</cp:revision>
  <dcterms:created xsi:type="dcterms:W3CDTF">2021-04-28T03:51:08Z</dcterms:created>
  <dcterms:modified xsi:type="dcterms:W3CDTF">2024-08-29T13:57:27Z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0x010100EF116DD9260DA647AEEA485CB051D45B</vt:lpwstr>
  </property>
  <property fmtid="{D5CDD505-2E9C-101B-9397-08002B2CF9AE}" pid="3" name="MediaServiceImageTags">
    <vt:lpwstr/>
  </property>
</Properties>
</file>